
<file path=[Content_Types].xml><?xml version="1.0" encoding="utf-8"?>
<Types xmlns="http://schemas.openxmlformats.org/package/2006/content-types">
  <Default Extension="xml" ContentType="application/xml"/>
  <Default Extension="jpg" ContentType="image/jpeg"/>
  <Default Extension="tiff" ContentType="image/tif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35"/>
  </p:notesMasterIdLst>
  <p:sldIdLst>
    <p:sldId id="284" r:id="rId3"/>
    <p:sldId id="285" r:id="rId4"/>
    <p:sldId id="286" r:id="rId5"/>
    <p:sldId id="292" r:id="rId6"/>
    <p:sldId id="293" r:id="rId7"/>
    <p:sldId id="294" r:id="rId8"/>
    <p:sldId id="295" r:id="rId9"/>
    <p:sldId id="291" r:id="rId10"/>
    <p:sldId id="257" r:id="rId11"/>
    <p:sldId id="283" r:id="rId12"/>
    <p:sldId id="258" r:id="rId13"/>
    <p:sldId id="259" r:id="rId14"/>
    <p:sldId id="260" r:id="rId15"/>
    <p:sldId id="261" r:id="rId16"/>
    <p:sldId id="262" r:id="rId17"/>
    <p:sldId id="287" r:id="rId18"/>
    <p:sldId id="276" r:id="rId19"/>
    <p:sldId id="277" r:id="rId20"/>
    <p:sldId id="278" r:id="rId21"/>
    <p:sldId id="281" r:id="rId22"/>
    <p:sldId id="267" r:id="rId23"/>
    <p:sldId id="280" r:id="rId24"/>
    <p:sldId id="269" r:id="rId25"/>
    <p:sldId id="270" r:id="rId26"/>
    <p:sldId id="271" r:id="rId27"/>
    <p:sldId id="282" r:id="rId28"/>
    <p:sldId id="272" r:id="rId29"/>
    <p:sldId id="273" r:id="rId30"/>
    <p:sldId id="288" r:id="rId31"/>
    <p:sldId id="290" r:id="rId32"/>
    <p:sldId id="289" r:id="rId33"/>
    <p:sldId id="274" r:id="rId34"/>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6" d="100"/>
          <a:sy n="76" d="100"/>
        </p:scale>
        <p:origin x="-2360" y="-672"/>
      </p:cViewPr>
      <p:guideLst>
        <p:guide orient="horz" pos="2160"/>
        <p:guide pos="2880"/>
      </p:guideLst>
    </p:cSldViewPr>
  </p:slideViewPr>
  <p:notesTextViewPr>
    <p:cViewPr>
      <p:scale>
        <a:sx n="100" d="100"/>
        <a:sy n="100" d="100"/>
      </p:scale>
      <p:origin x="0" y="0"/>
    </p:cViewPr>
  </p:notesTextViewPr>
  <p:sorterViewPr>
    <p:cViewPr>
      <p:scale>
        <a:sx n="197" d="100"/>
        <a:sy n="197"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7DAA50-6E7F-4C48-8928-EC35C71B6852}" type="datetimeFigureOut">
              <a:rPr lang="fr-FR" smtClean="0"/>
              <a:t>10/02/17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AD827C-F8AC-8446-8063-2AB34CC7139F}" type="slidenum">
              <a:rPr lang="fr-FR" smtClean="0"/>
              <a:t>‹#›</a:t>
            </a:fld>
            <a:endParaRPr lang="fr-FR"/>
          </a:p>
        </p:txBody>
      </p:sp>
    </p:spTree>
    <p:extLst>
      <p:ext uri="{BB962C8B-B14F-4D97-AF65-F5344CB8AC3E}">
        <p14:creationId xmlns:p14="http://schemas.microsoft.com/office/powerpoint/2010/main" val="32284700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4AD827C-F8AC-8446-8063-2AB34CC7139F}" type="slidenum">
              <a:rPr lang="fr-FR" smtClean="0"/>
              <a:t>1</a:t>
            </a:fld>
            <a:endParaRPr lang="fr-FR"/>
          </a:p>
        </p:txBody>
      </p:sp>
    </p:spTree>
    <p:extLst>
      <p:ext uri="{BB962C8B-B14F-4D97-AF65-F5344CB8AC3E}">
        <p14:creationId xmlns:p14="http://schemas.microsoft.com/office/powerpoint/2010/main" val="3549969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4AD827C-F8AC-8446-8063-2AB34CC7139F}" type="slidenum">
              <a:rPr lang="fr-FR" smtClean="0"/>
              <a:t>19</a:t>
            </a:fld>
            <a:endParaRPr lang="fr-FR"/>
          </a:p>
        </p:txBody>
      </p:sp>
    </p:spTree>
    <p:extLst>
      <p:ext uri="{BB962C8B-B14F-4D97-AF65-F5344CB8AC3E}">
        <p14:creationId xmlns:p14="http://schemas.microsoft.com/office/powerpoint/2010/main" val="745488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solidFill>
                  <a:srgbClr val="000000"/>
                </a:solidFill>
              </a:rPr>
              <a:t>Gauthier Grumier, Yannick Borel, Daniel </a:t>
            </a:r>
            <a:r>
              <a:rPr lang="fr-FR" dirty="0" err="1" smtClean="0">
                <a:solidFill>
                  <a:srgbClr val="000000"/>
                </a:solidFill>
              </a:rPr>
              <a:t>Jerent</a:t>
            </a:r>
            <a:r>
              <a:rPr lang="fr-FR" dirty="0" smtClean="0">
                <a:solidFill>
                  <a:srgbClr val="000000"/>
                </a:solidFill>
              </a:rPr>
              <a:t> et Jean Michel </a:t>
            </a:r>
            <a:r>
              <a:rPr lang="fr-FR" dirty="0" err="1" smtClean="0">
                <a:solidFill>
                  <a:srgbClr val="000000"/>
                </a:solidFill>
              </a:rPr>
              <a:t>Lucenay</a:t>
            </a:r>
            <a:endParaRPr lang="fr-FR" dirty="0">
              <a:solidFill>
                <a:srgbClr val="000000"/>
              </a:solidFill>
            </a:endParaRPr>
          </a:p>
        </p:txBody>
      </p:sp>
      <p:sp>
        <p:nvSpPr>
          <p:cNvPr id="4" name="Espace réservé du numéro de diapositive 3"/>
          <p:cNvSpPr>
            <a:spLocks noGrp="1"/>
          </p:cNvSpPr>
          <p:nvPr>
            <p:ph type="sldNum" sz="quarter" idx="10"/>
          </p:nvPr>
        </p:nvSpPr>
        <p:spPr/>
        <p:txBody>
          <a:bodyPr/>
          <a:lstStyle/>
          <a:p>
            <a:fld id="{64AD827C-F8AC-8446-8063-2AB34CC7139F}" type="slidenum">
              <a:rPr lang="fr-FR" smtClean="0"/>
              <a:t>20</a:t>
            </a:fld>
            <a:endParaRPr lang="fr-FR"/>
          </a:p>
        </p:txBody>
      </p:sp>
    </p:spTree>
    <p:extLst>
      <p:ext uri="{BB962C8B-B14F-4D97-AF65-F5344CB8AC3E}">
        <p14:creationId xmlns:p14="http://schemas.microsoft.com/office/powerpoint/2010/main" val="2197947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p>
            <a:fld id="{19602162-A9F7-CA43-A2F4-25B0286EC2E0}" type="datetimeFigureOut">
              <a:rPr lang="fr-FR" smtClean="0"/>
              <a:t>10/02/17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AC8DAA0-EA06-B643-BDE3-0BE59AA59BFB}" type="slidenum">
              <a:rPr lang="fr-FR" smtClean="0"/>
              <a:t>‹#›</a:t>
            </a:fld>
            <a:endParaRPr lang="fr-F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fr-FR" smtClean="0"/>
              <a:t>Cliquez et modifiez le titre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19602162-A9F7-CA43-A2F4-25B0286EC2E0}" type="datetimeFigureOut">
              <a:rPr lang="fr-FR" smtClean="0"/>
              <a:t>10/02/17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AC8DAA0-EA06-B643-BDE3-0BE59AA59BFB}" type="slidenum">
              <a:rPr lang="fr-FR" smtClean="0"/>
              <a:t>‹#›</a:t>
            </a:fld>
            <a:endParaRPr lang="fr-FR"/>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fr-FR" smtClean="0"/>
              <a:t>Cliquez et modifiez le titre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9602162-A9F7-CA43-A2F4-25B0286EC2E0}" type="datetimeFigureOut">
              <a:rPr lang="fr-FR" smtClean="0"/>
              <a:t>10/02/17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AC8DAA0-EA06-B643-BDE3-0BE59AA59BFB}" type="slidenum">
              <a:rPr lang="fr-FR" smtClean="0"/>
              <a:t>‹#›</a:t>
            </a:fld>
            <a:endParaRPr lang="fr-FR"/>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900799F2-7373-4948-AB46-B7C3D0F0C271}" type="datetimeFigureOut">
              <a:rPr lang="fr-FR">
                <a:solidFill>
                  <a:prstClr val="black">
                    <a:tint val="75000"/>
                  </a:prstClr>
                </a:solidFill>
                <a:latin typeface="Calibri"/>
              </a:rPr>
              <a:pPr>
                <a:defRPr/>
              </a:pPr>
              <a:t>10/02/17</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608C9313-CBC1-FB43-BA06-07505265E074}" type="slidenum">
              <a:rPr lang="fr-FR">
                <a:solidFill>
                  <a:prstClr val="black">
                    <a:tint val="75000"/>
                  </a:prstClr>
                </a:solidFill>
                <a:latin typeface="Calibri"/>
              </a:rPr>
              <a:pPr>
                <a:def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613536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DBCB4D2D-D7D0-7640-9D16-00F6BBED11E1}" type="datetimeFigureOut">
              <a:rPr lang="fr-FR">
                <a:solidFill>
                  <a:prstClr val="black">
                    <a:tint val="75000"/>
                  </a:prstClr>
                </a:solidFill>
                <a:latin typeface="Calibri"/>
              </a:rPr>
              <a:pPr>
                <a:defRPr/>
              </a:pPr>
              <a:t>10/02/17</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24F7CACB-ED29-B346-A9CE-DF6AAAA26A5E}" type="slidenum">
              <a:rPr lang="fr-FR">
                <a:solidFill>
                  <a:prstClr val="black">
                    <a:tint val="75000"/>
                  </a:prstClr>
                </a:solidFill>
                <a:latin typeface="Calibri"/>
              </a:rPr>
              <a:pPr>
                <a:def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405281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B7EDA902-260E-6847-B507-9A9F9166B799}" type="datetimeFigureOut">
              <a:rPr lang="fr-FR">
                <a:solidFill>
                  <a:prstClr val="black">
                    <a:tint val="75000"/>
                  </a:prstClr>
                </a:solidFill>
                <a:latin typeface="Calibri"/>
              </a:rPr>
              <a:pPr>
                <a:defRPr/>
              </a:pPr>
              <a:t>10/02/17</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DD1398C4-A64A-B644-8D0A-8CC5B7CC6648}" type="slidenum">
              <a:rPr lang="fr-FR">
                <a:solidFill>
                  <a:prstClr val="black">
                    <a:tint val="75000"/>
                  </a:prstClr>
                </a:solidFill>
                <a:latin typeface="Calibri"/>
              </a:rPr>
              <a:pPr>
                <a:def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946881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153926E1-7631-504B-BC60-6B077610B8B2}" type="datetimeFigureOut">
              <a:rPr lang="fr-FR">
                <a:solidFill>
                  <a:prstClr val="black">
                    <a:tint val="75000"/>
                  </a:prstClr>
                </a:solidFill>
                <a:latin typeface="Calibri"/>
              </a:rPr>
              <a:pPr>
                <a:defRPr/>
              </a:pPr>
              <a:t>10/02/17</a:t>
            </a:fld>
            <a:endParaRPr lang="fr-FR">
              <a:solidFill>
                <a:prstClr val="black">
                  <a:tint val="75000"/>
                </a:prstClr>
              </a:solidFill>
              <a:latin typeface="Calibri"/>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latin typeface="Calibri"/>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21A184C0-AD11-F64E-BE36-8E61FF7F29D6}" type="slidenum">
              <a:rPr lang="fr-FR">
                <a:solidFill>
                  <a:prstClr val="black">
                    <a:tint val="75000"/>
                  </a:prstClr>
                </a:solidFill>
                <a:latin typeface="Calibri"/>
              </a:rPr>
              <a:pPr>
                <a:def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854076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50B13BAA-F49A-3A4E-BD35-829C037B9D2E}" type="datetimeFigureOut">
              <a:rPr lang="fr-FR">
                <a:solidFill>
                  <a:prstClr val="black">
                    <a:tint val="75000"/>
                  </a:prstClr>
                </a:solidFill>
                <a:latin typeface="Calibri"/>
              </a:rPr>
              <a:pPr>
                <a:defRPr/>
              </a:pPr>
              <a:t>10/02/17</a:t>
            </a:fld>
            <a:endParaRPr lang="fr-FR">
              <a:solidFill>
                <a:prstClr val="black">
                  <a:tint val="75000"/>
                </a:prstClr>
              </a:solidFill>
              <a:latin typeface="Calibri"/>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latin typeface="Calibri"/>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AFFC8D64-70CE-9249-8585-726CD560A672}" type="slidenum">
              <a:rPr lang="fr-FR">
                <a:solidFill>
                  <a:prstClr val="black">
                    <a:tint val="75000"/>
                  </a:prstClr>
                </a:solidFill>
                <a:latin typeface="Calibri"/>
              </a:rPr>
              <a:pPr>
                <a:def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783805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3"/>
          <p:cNvSpPr>
            <a:spLocks noGrp="1"/>
          </p:cNvSpPr>
          <p:nvPr>
            <p:ph type="dt" sz="half" idx="10"/>
          </p:nvPr>
        </p:nvSpPr>
        <p:spPr/>
        <p:txBody>
          <a:bodyPr/>
          <a:lstStyle>
            <a:lvl1pPr>
              <a:defRPr/>
            </a:lvl1pPr>
          </a:lstStyle>
          <a:p>
            <a:pPr>
              <a:defRPr/>
            </a:pPr>
            <a:fld id="{CD82B3C7-5173-9E45-ABFA-8DBB7F27A732}" type="datetimeFigureOut">
              <a:rPr lang="fr-FR">
                <a:solidFill>
                  <a:prstClr val="black">
                    <a:tint val="75000"/>
                  </a:prstClr>
                </a:solidFill>
                <a:latin typeface="Calibri"/>
              </a:rPr>
              <a:pPr>
                <a:defRPr/>
              </a:pPr>
              <a:t>10/02/17</a:t>
            </a:fld>
            <a:endParaRPr lang="fr-FR">
              <a:solidFill>
                <a:prstClr val="black">
                  <a:tint val="75000"/>
                </a:prstClr>
              </a:solidFill>
              <a:latin typeface="Calibri"/>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latin typeface="Calibri"/>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1C2BC770-0291-114D-8ECB-CB5722CA206A}" type="slidenum">
              <a:rPr lang="fr-FR">
                <a:solidFill>
                  <a:prstClr val="black">
                    <a:tint val="75000"/>
                  </a:prstClr>
                </a:solidFill>
                <a:latin typeface="Calibri"/>
              </a:rPr>
              <a:pPr>
                <a:def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292791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36F0CBEF-1A8B-AC4B-B7C2-20C471282803}" type="datetimeFigureOut">
              <a:rPr lang="fr-FR">
                <a:solidFill>
                  <a:prstClr val="black">
                    <a:tint val="75000"/>
                  </a:prstClr>
                </a:solidFill>
                <a:latin typeface="Calibri"/>
              </a:rPr>
              <a:pPr>
                <a:defRPr/>
              </a:pPr>
              <a:t>10/02/17</a:t>
            </a:fld>
            <a:endParaRPr lang="fr-FR">
              <a:solidFill>
                <a:prstClr val="black">
                  <a:tint val="75000"/>
                </a:prstClr>
              </a:solidFill>
              <a:latin typeface="Calibri"/>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latin typeface="Calibri"/>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7996965C-2607-5942-99A1-337E9DA3783C}" type="slidenum">
              <a:rPr lang="fr-FR">
                <a:solidFill>
                  <a:prstClr val="black">
                    <a:tint val="75000"/>
                  </a:prstClr>
                </a:solidFill>
                <a:latin typeface="Calibri"/>
              </a:rPr>
              <a:pPr>
                <a:def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726982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919B0255-66FA-3D4C-9568-3838FB3BEA1A}" type="datetimeFigureOut">
              <a:rPr lang="fr-FR">
                <a:solidFill>
                  <a:prstClr val="black">
                    <a:tint val="75000"/>
                  </a:prstClr>
                </a:solidFill>
                <a:latin typeface="Calibri"/>
              </a:rPr>
              <a:pPr>
                <a:defRPr/>
              </a:pPr>
              <a:t>10/02/17</a:t>
            </a:fld>
            <a:endParaRPr lang="fr-FR">
              <a:solidFill>
                <a:prstClr val="black">
                  <a:tint val="75000"/>
                </a:prstClr>
              </a:solidFill>
              <a:latin typeface="Calibri"/>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latin typeface="Calibri"/>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5478AFB-BB2B-6544-8703-7BD1361ABF96}" type="slidenum">
              <a:rPr lang="fr-FR">
                <a:solidFill>
                  <a:prstClr val="black">
                    <a:tint val="75000"/>
                  </a:prstClr>
                </a:solidFill>
                <a:latin typeface="Calibri"/>
              </a:rPr>
              <a:pPr>
                <a:def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726237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9602162-A9F7-CA43-A2F4-25B0286EC2E0}" type="datetimeFigureOut">
              <a:rPr lang="fr-FR" smtClean="0"/>
              <a:t>10/02/17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AC8DAA0-EA06-B643-BDE3-0BE59AA59BFB}" type="slidenum">
              <a:rPr lang="fr-FR" smtClean="0"/>
              <a:t>‹#›</a:t>
            </a:fld>
            <a:endParaRPr lang="fr-FR"/>
          </a:p>
        </p:txBody>
      </p:sp>
      <p:sp>
        <p:nvSpPr>
          <p:cNvPr id="8" name="Title 7"/>
          <p:cNvSpPr>
            <a:spLocks noGrp="1"/>
          </p:cNvSpPr>
          <p:nvPr>
            <p:ph type="title"/>
          </p:nvPr>
        </p:nvSpPr>
        <p:spPr/>
        <p:txBody>
          <a:bodyPr/>
          <a:lstStyle/>
          <a:p>
            <a:r>
              <a:rPr lang="fr-FR" smtClean="0"/>
              <a:t>Cliquez et modifiez le titre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B5DC702-0EFF-E146-9D28-11BAB6DE3482}" type="datetimeFigureOut">
              <a:rPr lang="fr-FR">
                <a:solidFill>
                  <a:prstClr val="black">
                    <a:tint val="75000"/>
                  </a:prstClr>
                </a:solidFill>
                <a:latin typeface="Calibri"/>
              </a:rPr>
              <a:pPr>
                <a:defRPr/>
              </a:pPr>
              <a:t>10/02/17</a:t>
            </a:fld>
            <a:endParaRPr lang="fr-FR">
              <a:solidFill>
                <a:prstClr val="black">
                  <a:tint val="75000"/>
                </a:prstClr>
              </a:solidFill>
              <a:latin typeface="Calibri"/>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latin typeface="Calibri"/>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F4BCBE3F-020C-A440-A3D3-DCA920B414D6}" type="slidenum">
              <a:rPr lang="fr-FR">
                <a:solidFill>
                  <a:prstClr val="black">
                    <a:tint val="75000"/>
                  </a:prstClr>
                </a:solidFill>
                <a:latin typeface="Calibri"/>
              </a:rPr>
              <a:pPr>
                <a:def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355014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0407B582-5F2B-D645-97F2-70B883A38D32}" type="datetimeFigureOut">
              <a:rPr lang="fr-FR">
                <a:solidFill>
                  <a:prstClr val="black">
                    <a:tint val="75000"/>
                  </a:prstClr>
                </a:solidFill>
                <a:latin typeface="Calibri"/>
              </a:rPr>
              <a:pPr>
                <a:defRPr/>
              </a:pPr>
              <a:t>10/02/17</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2EA88464-43C5-FD41-9A0F-D70161B15B6D}" type="slidenum">
              <a:rPr lang="fr-FR">
                <a:solidFill>
                  <a:prstClr val="black">
                    <a:tint val="75000"/>
                  </a:prstClr>
                </a:solidFill>
                <a:latin typeface="Calibri"/>
              </a:rPr>
              <a:pPr>
                <a:def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7760281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A0CDAC5-D967-7D4A-8FF0-F8F3EED488AD}" type="datetimeFigureOut">
              <a:rPr lang="fr-FR">
                <a:solidFill>
                  <a:prstClr val="black">
                    <a:tint val="75000"/>
                  </a:prstClr>
                </a:solidFill>
                <a:latin typeface="Calibri"/>
              </a:rPr>
              <a:pPr>
                <a:defRPr/>
              </a:pPr>
              <a:t>10/02/17</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942E3F5D-35FC-B84C-A759-4C4F46EDEFFB}" type="slidenum">
              <a:rPr lang="fr-FR">
                <a:solidFill>
                  <a:prstClr val="black">
                    <a:tint val="75000"/>
                  </a:prstClr>
                </a:solidFill>
                <a:latin typeface="Calibri"/>
              </a:rPr>
              <a:pPr>
                <a:def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284787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fr-FR" smtClean="0"/>
              <a:t>Cliquez et modifiez le titre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19602162-A9F7-CA43-A2F4-25B0286EC2E0}" type="datetimeFigureOut">
              <a:rPr lang="fr-FR" smtClean="0"/>
              <a:t>10/02/17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AC8DAA0-EA06-B643-BDE3-0BE59AA59BFB}" type="slidenum">
              <a:rPr lang="fr-FR" smtClean="0"/>
              <a:t>‹#›</a:t>
            </a:fld>
            <a:endParaRPr lang="fr-FR"/>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9602162-A9F7-CA43-A2F4-25B0286EC2E0}" type="datetimeFigureOut">
              <a:rPr lang="fr-FR" smtClean="0"/>
              <a:t>10/02/17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AC8DAA0-EA06-B643-BDE3-0BE59AA59BFB}" type="slidenum">
              <a:rPr lang="fr-FR" smtClean="0"/>
              <a:t>‹#›</a:t>
            </a:fld>
            <a:endParaRPr lang="fr-FR"/>
          </a:p>
        </p:txBody>
      </p:sp>
      <p:sp>
        <p:nvSpPr>
          <p:cNvPr id="8" name="Title 7"/>
          <p:cNvSpPr>
            <a:spLocks noGrp="1"/>
          </p:cNvSpPr>
          <p:nvPr>
            <p:ph type="title"/>
          </p:nvPr>
        </p:nvSpPr>
        <p:spPr/>
        <p:txBody>
          <a:bodyPr/>
          <a:lstStyle/>
          <a:p>
            <a:r>
              <a:rPr lang="fr-FR" smtClean="0"/>
              <a:t>Cliquez et modifiez le titre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fr-FR" smtClean="0"/>
              <a:t>Cliquez pour modifier les styles du texte du masque</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19602162-A9F7-CA43-A2F4-25B0286EC2E0}" type="datetimeFigureOut">
              <a:rPr lang="fr-FR" smtClean="0"/>
              <a:t>10/02/17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AC8DAA0-EA06-B643-BDE3-0BE59AA59BFB}" type="slidenum">
              <a:rPr lang="fr-FR" smtClean="0"/>
              <a:t>‹#›</a:t>
            </a:fld>
            <a:endParaRPr lang="fr-FR"/>
          </a:p>
        </p:txBody>
      </p:sp>
      <p:sp>
        <p:nvSpPr>
          <p:cNvPr id="10" name="Title 9"/>
          <p:cNvSpPr>
            <a:spLocks noGrp="1"/>
          </p:cNvSpPr>
          <p:nvPr>
            <p:ph type="title"/>
          </p:nvPr>
        </p:nvSpPr>
        <p:spPr/>
        <p:txBody>
          <a:bodyPr/>
          <a:lstStyle/>
          <a:p>
            <a:r>
              <a:rPr lang="fr-FR" smtClean="0"/>
              <a:t>Cliquez et modifiez le titre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Date Placeholder 2"/>
          <p:cNvSpPr>
            <a:spLocks noGrp="1"/>
          </p:cNvSpPr>
          <p:nvPr>
            <p:ph type="dt" sz="half" idx="10"/>
          </p:nvPr>
        </p:nvSpPr>
        <p:spPr/>
        <p:txBody>
          <a:bodyPr/>
          <a:lstStyle/>
          <a:p>
            <a:fld id="{19602162-A9F7-CA43-A2F4-25B0286EC2E0}" type="datetimeFigureOut">
              <a:rPr lang="fr-FR" smtClean="0"/>
              <a:t>10/02/17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AC8DAA0-EA06-B643-BDE3-0BE59AA59BFB}" type="slidenum">
              <a:rPr lang="fr-FR" smtClean="0"/>
              <a:t>‹#›</a:t>
            </a:fld>
            <a:endParaRPr lang="fr-FR"/>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602162-A9F7-CA43-A2F4-25B0286EC2E0}" type="datetimeFigureOut">
              <a:rPr lang="fr-FR" smtClean="0"/>
              <a:t>10/02/17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AC8DAA0-EA06-B643-BDE3-0BE59AA59BFB}" type="slidenum">
              <a:rPr lang="fr-FR" smtClean="0"/>
              <a:t>‹#›</a:t>
            </a:fld>
            <a:endParaRPr lang="fr-FR"/>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fr-FR" smtClean="0"/>
              <a:t>Cliquez et modifiez le titre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19602162-A9F7-CA43-A2F4-25B0286EC2E0}" type="datetimeFigureOut">
              <a:rPr lang="fr-FR" smtClean="0"/>
              <a:t>10/02/17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AC8DAA0-EA06-B643-BDE3-0BE59AA59BFB}" type="slidenum">
              <a:rPr lang="fr-FR" smtClean="0"/>
              <a:t>‹#›</a:t>
            </a:fld>
            <a:endParaRPr lang="fr-FR"/>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19602162-A9F7-CA43-A2F4-25B0286EC2E0}" type="datetimeFigureOut">
              <a:rPr lang="fr-FR" smtClean="0"/>
              <a:t>10/02/17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AC8DAA0-EA06-B643-BDE3-0BE59AA59BFB}" type="slidenum">
              <a:rPr lang="fr-FR" smtClean="0"/>
              <a:t>‹#›</a:t>
            </a:fld>
            <a:endParaRPr lang="fr-F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fr-FR" smtClean="0"/>
              <a:t>Cliquez et modifiez le titre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fr-FR" smtClean="0"/>
              <a:t>Cliquez et modifiez le titre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9602162-A9F7-CA43-A2F4-25B0286EC2E0}" type="datetimeFigureOut">
              <a:rPr lang="fr-FR" smtClean="0"/>
              <a:t>10/02/17</a:t>
            </a:fld>
            <a:endParaRPr lang="fr-F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fr-F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AC8DAA0-EA06-B643-BDE3-0BE59AA59BFB}" type="slidenum">
              <a:rPr lang="fr-FR" smtClean="0"/>
              <a:t>‹#›</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t>Cliquez et modifiez le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1A75741C-8E05-8F49-B7AD-AB767F7A0DBC}" type="datetimeFigureOut">
              <a:rPr lang="fr-FR">
                <a:solidFill>
                  <a:prstClr val="black">
                    <a:tint val="75000"/>
                  </a:prstClr>
                </a:solidFill>
                <a:latin typeface="Calibri"/>
              </a:rPr>
              <a:pPr>
                <a:defRPr/>
              </a:pPr>
              <a:t>10/02/17</a:t>
            </a:fld>
            <a:endParaRPr lang="fr-FR">
              <a:solidFill>
                <a:prstClr val="black">
                  <a:tint val="75000"/>
                </a:prstClr>
              </a:solidFill>
              <a:latin typeface="Calibri"/>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cs typeface="+mn-cs"/>
              </a:defRPr>
            </a:lvl1pPr>
          </a:lstStyle>
          <a:p>
            <a:pPr>
              <a:defRPr/>
            </a:pPr>
            <a:endParaRPr lang="fr-FR">
              <a:solidFill>
                <a:prstClr val="black">
                  <a:tint val="75000"/>
                </a:prstClr>
              </a:solidFill>
              <a:latin typeface="Calibri"/>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521A075F-E795-AD4C-A0F0-B25C9AF19433}" type="slidenum">
              <a:rPr lang="fr-FR">
                <a:solidFill>
                  <a:prstClr val="black">
                    <a:tint val="75000"/>
                  </a:prstClr>
                </a:solidFill>
                <a:latin typeface="Calibri"/>
              </a:rPr>
              <a:pPr>
                <a:def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6221827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tiff"/><Relationship Id="rId6" Type="http://schemas.openxmlformats.org/officeDocument/2006/relationships/image" Target="../media/image11.tiff"/><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tiff"/><Relationship Id="rId5" Type="http://schemas.openxmlformats.org/officeDocument/2006/relationships/image" Target="../media/image15.tiff"/><Relationship Id="rId6" Type="http://schemas.openxmlformats.org/officeDocument/2006/relationships/image" Target="../media/image16.tiff"/><Relationship Id="rId7" Type="http://schemas.openxmlformats.org/officeDocument/2006/relationships/image" Target="../media/image17.tiff"/><Relationship Id="rId8" Type="http://schemas.openxmlformats.org/officeDocument/2006/relationships/image" Target="../media/image18.tiff"/><Relationship Id="rId9" Type="http://schemas.openxmlformats.org/officeDocument/2006/relationships/image" Target="../media/image19.tiff"/><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tiff"/><Relationship Id="rId5" Type="http://schemas.openxmlformats.org/officeDocument/2006/relationships/image" Target="../media/image22.tiff"/><Relationship Id="rId6"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fr.wikipedia.org/wiki/Universit%C3%A9" TargetMode="External"/><Relationship Id="rId4" Type="http://schemas.openxmlformats.org/officeDocument/2006/relationships/hyperlink" Target="https://fr.wikipedia.org/wiki/Profession_m%C3%A9dicale" TargetMode="External"/><Relationship Id="rId1" Type="http://schemas.openxmlformats.org/officeDocument/2006/relationships/slideLayout" Target="../slideLayouts/slideLayout12.xml"/><Relationship Id="rId2" Type="http://schemas.openxmlformats.org/officeDocument/2006/relationships/hyperlink" Target="https://fr.wikipedia.org/wiki/H%C3%B4pita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ladocumentationfrancaise.fr/var/storage/rapports-publics/064000495.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reseau-chu.org/article/decembre-les-chu-reunis-aux-assises-le-coeur-carma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tif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gif"/><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050" name="Image 4" descr="CV.tif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5350" y="87313"/>
            <a:ext cx="7456488" cy="667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5566624" y="1937657"/>
            <a:ext cx="492443" cy="276999"/>
          </a:xfrm>
          <a:prstGeom prst="rect">
            <a:avLst/>
          </a:prstGeom>
          <a:noFill/>
        </p:spPr>
        <p:txBody>
          <a:bodyPr wrap="none" rtlCol="0">
            <a:spAutoFit/>
          </a:bodyPr>
          <a:lstStyle/>
          <a:p>
            <a:pPr fontAlgn="base">
              <a:spcBef>
                <a:spcPct val="0"/>
              </a:spcBef>
              <a:spcAft>
                <a:spcPct val="0"/>
              </a:spcAft>
            </a:pPr>
            <a:r>
              <a:rPr lang="fr-FR" sz="1200" dirty="0" smtClean="0">
                <a:solidFill>
                  <a:prstClr val="black"/>
                </a:solidFill>
                <a:effectLst>
                  <a:outerShdw blurRad="50800" dist="38100" dir="2700000" algn="tl" rotWithShape="0">
                    <a:prstClr val="black">
                      <a:alpha val="40000"/>
                    </a:prstClr>
                  </a:outerShdw>
                </a:effectLst>
                <a:latin typeface="Calibri" charset="0"/>
                <a:ea typeface="ＭＳ Ｐゴシック" charset="0"/>
                <a:cs typeface="ＭＳ Ｐゴシック" charset="0"/>
              </a:rPr>
              <a:t>Paris</a:t>
            </a:r>
          </a:p>
        </p:txBody>
      </p:sp>
      <p:sp>
        <p:nvSpPr>
          <p:cNvPr id="3" name="Rectangle à coins arrondis 2"/>
          <p:cNvSpPr/>
          <p:nvPr/>
        </p:nvSpPr>
        <p:spPr>
          <a:xfrm>
            <a:off x="1687609" y="3576270"/>
            <a:ext cx="5981822" cy="563458"/>
          </a:xfrm>
          <a:prstGeom prst="round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53489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469332" y="1379832"/>
            <a:ext cx="8318715" cy="5182185"/>
          </a:xfrm>
          <a:prstGeom prst="rect">
            <a:avLst/>
          </a:prstGeom>
          <a:solidFill>
            <a:schemeClr val="bg1">
              <a:alpha val="0"/>
            </a:schemeClr>
          </a:solidFill>
        </p:spPr>
        <p:txBody>
          <a:bodyPr>
            <a:noAutofit/>
          </a:bodyPr>
          <a:lstStyle/>
          <a:p>
            <a:pPr marL="352425" indent="-352425">
              <a:spcAft>
                <a:spcPts val="900"/>
              </a:spcAft>
              <a:buFont typeface="Arial"/>
              <a:buChar char="•"/>
            </a:pPr>
            <a:r>
              <a:rPr lang="fr-FR" sz="2000" b="1" dirty="0" smtClean="0">
                <a:ln w="3175" cmpd="sng">
                  <a:noFill/>
                </a:ln>
                <a:latin typeface="Calibri"/>
                <a:cs typeface="Calibri"/>
              </a:rPr>
              <a:t>Immersion dans la vie des CHU (</a:t>
            </a:r>
            <a:r>
              <a:rPr lang="fr-FR" sz="2000" b="1" dirty="0" smtClean="0">
                <a:ln w="3175" cmpd="sng">
                  <a:noFill/>
                </a:ln>
                <a:solidFill>
                  <a:srgbClr val="FF0000"/>
                </a:solidFill>
                <a:latin typeface="Calibri"/>
                <a:cs typeface="Calibri"/>
              </a:rPr>
              <a:t>du lit du patient</a:t>
            </a:r>
            <a:r>
              <a:rPr lang="fr-FR" sz="2000" b="1" dirty="0" smtClean="0">
                <a:ln w="3175" cmpd="sng">
                  <a:noFill/>
                </a:ln>
                <a:latin typeface="Calibri"/>
                <a:cs typeface="Calibri"/>
              </a:rPr>
              <a:t> aux </a:t>
            </a:r>
            <a:r>
              <a:rPr lang="fr-FR" sz="2000" b="1" dirty="0">
                <a:ln w="3175" cmpd="sng">
                  <a:noFill/>
                </a:ln>
                <a:latin typeface="Calibri"/>
                <a:cs typeface="Calibri"/>
              </a:rPr>
              <a:t> </a:t>
            </a:r>
            <a:r>
              <a:rPr lang="fr-FR" sz="2000" b="1" dirty="0" smtClean="0">
                <a:ln w="3175" cmpd="sng">
                  <a:noFill/>
                </a:ln>
                <a:latin typeface="Calibri"/>
                <a:cs typeface="Calibri"/>
              </a:rPr>
              <a:t>réunions du Directoire)</a:t>
            </a:r>
          </a:p>
          <a:p>
            <a:pPr marL="352425" indent="-352425">
              <a:spcAft>
                <a:spcPts val="900"/>
              </a:spcAft>
              <a:buFont typeface="Arial"/>
              <a:buChar char="•"/>
            </a:pPr>
            <a:r>
              <a:rPr lang="fr-FR" sz="2000" b="1" dirty="0" smtClean="0">
                <a:ln w="3175" cmpd="sng">
                  <a:noFill/>
                </a:ln>
                <a:latin typeface="Calibri"/>
                <a:cs typeface="Calibri"/>
              </a:rPr>
              <a:t>« Comité de  sages »  - 4 ex PCME, 2 ex Directeurs</a:t>
            </a:r>
          </a:p>
          <a:p>
            <a:pPr marL="352425" indent="-352425">
              <a:spcAft>
                <a:spcPts val="900"/>
              </a:spcAft>
              <a:buFont typeface="Arial"/>
              <a:buChar char="•"/>
            </a:pPr>
            <a:r>
              <a:rPr lang="fr-FR" sz="2000" b="1" dirty="0" smtClean="0">
                <a:ln w="3175" cmpd="sng">
                  <a:noFill/>
                </a:ln>
                <a:latin typeface="Calibri"/>
                <a:cs typeface="Calibri"/>
              </a:rPr>
              <a:t>Rencontres avec:</a:t>
            </a:r>
          </a:p>
          <a:p>
            <a:pPr marL="672465" lvl="1" indent="-352425">
              <a:spcAft>
                <a:spcPts val="900"/>
              </a:spcAft>
              <a:buClr>
                <a:srgbClr val="0000FF"/>
              </a:buClr>
              <a:buFont typeface="Arial"/>
              <a:buChar char="•"/>
            </a:pPr>
            <a:r>
              <a:rPr lang="fr-FR" sz="1800" b="1" dirty="0" smtClean="0">
                <a:ln w="3175" cmpd="sng">
                  <a:noFill/>
                </a:ln>
                <a:latin typeface="Calibri"/>
                <a:cs typeface="Calibri"/>
              </a:rPr>
              <a:t>le personnel </a:t>
            </a:r>
          </a:p>
          <a:p>
            <a:pPr marL="672465" lvl="1" indent="-352425">
              <a:spcAft>
                <a:spcPts val="900"/>
              </a:spcAft>
              <a:buClr>
                <a:srgbClr val="0000FF"/>
              </a:buClr>
              <a:buFont typeface="Arial"/>
              <a:buChar char="•"/>
            </a:pPr>
            <a:r>
              <a:rPr lang="fr-FR" sz="1800" b="1" dirty="0" smtClean="0">
                <a:ln w="3175" cmpd="sng">
                  <a:noFill/>
                </a:ln>
                <a:latin typeface="Calibri"/>
                <a:cs typeface="Calibri"/>
              </a:rPr>
              <a:t>les représentants des usagers</a:t>
            </a:r>
          </a:p>
          <a:p>
            <a:pPr marL="672465" lvl="1" indent="-352425">
              <a:spcAft>
                <a:spcPts val="900"/>
              </a:spcAft>
              <a:buClr>
                <a:srgbClr val="0000FF"/>
              </a:buClr>
              <a:buFont typeface="Arial"/>
              <a:buChar char="•"/>
            </a:pPr>
            <a:r>
              <a:rPr lang="fr-FR" sz="1800" b="1" dirty="0" smtClean="0">
                <a:ln w="3175" cmpd="sng">
                  <a:noFill/>
                </a:ln>
                <a:latin typeface="Calibri"/>
                <a:cs typeface="Calibri"/>
              </a:rPr>
              <a:t>les présidents des conseils de surveillance</a:t>
            </a:r>
          </a:p>
          <a:p>
            <a:pPr lvl="1">
              <a:spcAft>
                <a:spcPts val="900"/>
              </a:spcAft>
              <a:buClr>
                <a:srgbClr val="0000FF"/>
              </a:buClr>
              <a:buFont typeface="Arial"/>
              <a:buChar char="•"/>
            </a:pPr>
            <a:r>
              <a:rPr lang="fr-FR" sz="1800" b="1" dirty="0" smtClean="0">
                <a:ln w="3175" cmpd="sng">
                  <a:noFill/>
                </a:ln>
                <a:latin typeface="Calibri"/>
                <a:cs typeface="Calibri"/>
              </a:rPr>
              <a:t>  les ARS</a:t>
            </a:r>
          </a:p>
          <a:p>
            <a:pPr lvl="1">
              <a:spcAft>
                <a:spcPts val="900"/>
              </a:spcAft>
              <a:buClr>
                <a:srgbClr val="0000FF"/>
              </a:buClr>
              <a:buFont typeface="Arial"/>
              <a:buChar char="•"/>
            </a:pPr>
            <a:r>
              <a:rPr lang="fr-FR" sz="1800" b="1" dirty="0" smtClean="0">
                <a:ln w="3175" cmpd="sng">
                  <a:noFill/>
                </a:ln>
                <a:latin typeface="Calibri"/>
                <a:cs typeface="Calibri"/>
              </a:rPr>
              <a:t>  le Doyen</a:t>
            </a:r>
          </a:p>
          <a:p>
            <a:pPr lvl="1">
              <a:spcAft>
                <a:spcPts val="900"/>
              </a:spcAft>
              <a:buClr>
                <a:srgbClr val="0000FF"/>
              </a:buClr>
              <a:buFont typeface="Arial"/>
              <a:buChar char="•"/>
            </a:pPr>
            <a:r>
              <a:rPr lang="fr-FR" sz="1800" b="1" dirty="0" smtClean="0">
                <a:ln w="3175" cmpd="sng">
                  <a:noFill/>
                </a:ln>
                <a:latin typeface="Calibri"/>
                <a:cs typeface="Calibri"/>
              </a:rPr>
              <a:t>  les Elus</a:t>
            </a:r>
          </a:p>
          <a:p>
            <a:pPr lvl="1">
              <a:spcAft>
                <a:spcPts val="900"/>
              </a:spcAft>
              <a:buClr>
                <a:srgbClr val="0000FF"/>
              </a:buClr>
              <a:buFont typeface="Arial"/>
              <a:buChar char="•"/>
            </a:pPr>
            <a:r>
              <a:rPr lang="fr-FR" sz="1800" b="1" dirty="0" smtClean="0">
                <a:ln w="3175" cmpd="sng">
                  <a:noFill/>
                </a:ln>
                <a:latin typeface="Calibri"/>
                <a:cs typeface="Calibri"/>
              </a:rPr>
              <a:t>  les Syndicats</a:t>
            </a:r>
          </a:p>
          <a:p>
            <a:pPr marL="45720" indent="0">
              <a:spcAft>
                <a:spcPts val="900"/>
              </a:spcAft>
              <a:buNone/>
            </a:pPr>
            <a:endParaRPr lang="fr-FR" sz="2000" b="1" dirty="0" smtClean="0">
              <a:ln w="3175" cmpd="sng">
                <a:noFill/>
              </a:ln>
              <a:latin typeface="Calibri"/>
              <a:cs typeface="Calibri"/>
            </a:endParaRPr>
          </a:p>
          <a:p>
            <a:pPr marL="0" indent="0">
              <a:spcAft>
                <a:spcPts val="900"/>
              </a:spcAft>
              <a:buNone/>
            </a:pPr>
            <a:r>
              <a:rPr lang="fr-FR" sz="2000" b="1" dirty="0" smtClean="0">
                <a:ln w="3175" cmpd="sng">
                  <a:noFill/>
                </a:ln>
                <a:latin typeface="Calibri"/>
                <a:cs typeface="Calibri"/>
              </a:rPr>
              <a:t> </a:t>
            </a:r>
            <a:endParaRPr lang="fr-FR" sz="1800" b="1" dirty="0" smtClean="0">
              <a:ln w="3175" cmpd="sng">
                <a:noFill/>
              </a:ln>
              <a:latin typeface="Calibri"/>
              <a:cs typeface="Calibri"/>
            </a:endParaRPr>
          </a:p>
          <a:p>
            <a:pPr marL="0" indent="0">
              <a:spcAft>
                <a:spcPts val="900"/>
              </a:spcAft>
              <a:buClr>
                <a:schemeClr val="bg2">
                  <a:lumMod val="50000"/>
                </a:schemeClr>
              </a:buClr>
              <a:buNone/>
            </a:pPr>
            <a:endParaRPr lang="fr-FR" sz="1600" dirty="0">
              <a:latin typeface="Calibri"/>
              <a:cs typeface="Calibri"/>
            </a:endParaRPr>
          </a:p>
        </p:txBody>
      </p:sp>
      <p:sp>
        <p:nvSpPr>
          <p:cNvPr id="4" name="Titre 1"/>
          <p:cNvSpPr>
            <a:spLocks noGrp="1"/>
          </p:cNvSpPr>
          <p:nvPr>
            <p:ph type="title"/>
          </p:nvPr>
        </p:nvSpPr>
        <p:spPr>
          <a:xfrm>
            <a:off x="592812" y="313599"/>
            <a:ext cx="8318715" cy="956473"/>
          </a:xfrm>
          <a:solidFill>
            <a:srgbClr val="00B0F0"/>
          </a:solidFill>
        </p:spPr>
        <p:txBody>
          <a:bodyPr>
            <a:normAutofit/>
          </a:bodyPr>
          <a:lstStyle/>
          <a:p>
            <a:pPr marL="0" indent="0" algn="ctr">
              <a:lnSpc>
                <a:spcPct val="150000"/>
              </a:lnSpc>
              <a:buNone/>
            </a:pPr>
            <a:r>
              <a:rPr lang="fr-FR" sz="2400" b="1" dirty="0" smtClean="0">
                <a:latin typeface="Arial Black" panose="020B0A04020102020204" pitchFamily="34" charset="0"/>
              </a:rPr>
              <a:t>METHODE DE TRAVAIL</a:t>
            </a:r>
            <a:endParaRPr lang="fr-FR" sz="2400" b="1" dirty="0">
              <a:latin typeface="Arial Black" panose="020B0A04020102020204" pitchFamily="34" charset="0"/>
            </a:endParaRPr>
          </a:p>
        </p:txBody>
      </p:sp>
    </p:spTree>
    <p:extLst>
      <p:ext uri="{BB962C8B-B14F-4D97-AF65-F5344CB8AC3E}">
        <p14:creationId xmlns:p14="http://schemas.microsoft.com/office/powerpoint/2010/main" val="94990405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30111" y="407679"/>
            <a:ext cx="8434952" cy="862395"/>
          </a:xfrm>
          <a:solidFill>
            <a:srgbClr val="00B0F0"/>
          </a:solidFill>
        </p:spPr>
        <p:txBody>
          <a:bodyPr>
            <a:noAutofit/>
          </a:bodyPr>
          <a:lstStyle/>
          <a:p>
            <a:pPr marL="0" indent="0" algn="ctr">
              <a:lnSpc>
                <a:spcPct val="150000"/>
              </a:lnSpc>
              <a:buNone/>
            </a:pPr>
            <a:r>
              <a:rPr lang="fr-FR" sz="2400" dirty="0" smtClean="0">
                <a:latin typeface="Arial Black"/>
                <a:cs typeface="Arial Black"/>
              </a:rPr>
              <a:t>RÔLE ECONOMIQUE MAJEUR DES C.H.U</a:t>
            </a:r>
            <a:endParaRPr lang="fr-FR" sz="2400" dirty="0">
              <a:latin typeface="Arial Black"/>
              <a:cs typeface="Arial Black"/>
            </a:endParaRPr>
          </a:p>
        </p:txBody>
      </p:sp>
      <p:sp>
        <p:nvSpPr>
          <p:cNvPr id="5" name="Espace réservé du contenu 2"/>
          <p:cNvSpPr>
            <a:spLocks noGrp="1"/>
          </p:cNvSpPr>
          <p:nvPr>
            <p:ph idx="4294967295"/>
          </p:nvPr>
        </p:nvSpPr>
        <p:spPr>
          <a:xfrm>
            <a:off x="451169" y="1567990"/>
            <a:ext cx="8448733" cy="2148147"/>
          </a:xfrm>
          <a:prstGeom prst="rect">
            <a:avLst/>
          </a:prstGeom>
          <a:solidFill>
            <a:schemeClr val="bg1">
              <a:alpha val="0"/>
            </a:schemeClr>
          </a:solidFill>
          <a:ln>
            <a:noFill/>
          </a:ln>
        </p:spPr>
        <p:txBody>
          <a:bodyPr>
            <a:noAutofit/>
          </a:bodyPr>
          <a:lstStyle/>
          <a:p>
            <a:pPr marL="365760" lvl="1" indent="0">
              <a:spcAft>
                <a:spcPts val="0"/>
              </a:spcAft>
              <a:buNone/>
            </a:pPr>
            <a:endParaRPr lang="fr-FR" sz="2800" b="1" dirty="0" smtClean="0">
              <a:ln w="3175" cmpd="sng">
                <a:noFill/>
              </a:ln>
              <a:latin typeface="Calibri"/>
              <a:cs typeface="Calibri"/>
            </a:endParaRPr>
          </a:p>
          <a:p>
            <a:pPr lvl="1">
              <a:spcAft>
                <a:spcPts val="1200"/>
              </a:spcAft>
              <a:buFont typeface="Arial" panose="020B0604020202020204" pitchFamily="34" charset="0"/>
              <a:buChar char="•"/>
            </a:pPr>
            <a:r>
              <a:rPr lang="fr-FR" sz="2800" b="1" dirty="0" smtClean="0">
                <a:ln w="3175" cmpd="sng">
                  <a:noFill/>
                </a:ln>
                <a:latin typeface="Calibri"/>
                <a:cs typeface="Calibri"/>
              </a:rPr>
              <a:t>  Premiers </a:t>
            </a:r>
            <a:r>
              <a:rPr lang="fr-FR" sz="2800" b="1" dirty="0">
                <a:ln w="3175" cmpd="sng">
                  <a:noFill/>
                </a:ln>
                <a:latin typeface="Calibri"/>
                <a:cs typeface="Calibri"/>
              </a:rPr>
              <a:t>employeurs </a:t>
            </a:r>
            <a:r>
              <a:rPr lang="fr-FR" sz="2800" b="1" dirty="0" smtClean="0">
                <a:ln w="3175" cmpd="sng">
                  <a:noFill/>
                </a:ln>
                <a:latin typeface="Calibri"/>
                <a:cs typeface="Calibri"/>
              </a:rPr>
              <a:t>directs dans chaque île</a:t>
            </a:r>
          </a:p>
          <a:p>
            <a:pPr lvl="1">
              <a:spcAft>
                <a:spcPts val="1200"/>
              </a:spcAft>
              <a:buFont typeface="Arial" panose="020B0604020202020204" pitchFamily="34" charset="0"/>
              <a:buChar char="•"/>
            </a:pPr>
            <a:r>
              <a:rPr lang="fr-FR" sz="2800" b="1" dirty="0" smtClean="0">
                <a:ln w="3175" cmpd="sng">
                  <a:noFill/>
                </a:ln>
                <a:latin typeface="Calibri"/>
                <a:cs typeface="Calibri"/>
              </a:rPr>
              <a:t>  Premiers clients pour de nombreux fournisseurs</a:t>
            </a:r>
          </a:p>
          <a:p>
            <a:pPr marL="914400" lvl="2" indent="0">
              <a:spcAft>
                <a:spcPts val="1200"/>
              </a:spcAft>
              <a:buNone/>
            </a:pPr>
            <a:r>
              <a:rPr lang="fr-FR" sz="2400" b="1" dirty="0" smtClean="0">
                <a:ln w="3175" cmpd="sng">
                  <a:noFill/>
                </a:ln>
                <a:latin typeface="Calibri"/>
                <a:cs typeface="Calibri"/>
              </a:rPr>
              <a:t> </a:t>
            </a:r>
            <a:endParaRPr lang="fr-FR" sz="2400" b="1" dirty="0">
              <a:ln w="3175" cmpd="sng">
                <a:noFill/>
              </a:ln>
              <a:latin typeface="Calibri"/>
              <a:cs typeface="Calibri"/>
            </a:endParaRPr>
          </a:p>
        </p:txBody>
      </p:sp>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5761" y="4430075"/>
            <a:ext cx="1128624" cy="1000978"/>
          </a:xfrm>
          <a:prstGeom prst="rect">
            <a:avLst/>
          </a:prstGeom>
        </p:spPr>
      </p:pic>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4385" y="4430843"/>
            <a:ext cx="2011317" cy="1827204"/>
          </a:xfrm>
          <a:prstGeom prst="rect">
            <a:avLst/>
          </a:prstGeom>
        </p:spPr>
      </p:pic>
      <p:pic>
        <p:nvPicPr>
          <p:cNvPr id="6" name="Imag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95702" y="4430073"/>
            <a:ext cx="2067083" cy="1827974"/>
          </a:xfrm>
          <a:prstGeom prst="rect">
            <a:avLst/>
          </a:prstGeom>
        </p:spPr>
      </p:pic>
      <p:pic>
        <p:nvPicPr>
          <p:cNvPr id="8" name="Image 7" descr="ga1.tiff"/>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9486" y="4398086"/>
            <a:ext cx="3248591" cy="1859962"/>
          </a:xfrm>
          <a:prstGeom prst="rect">
            <a:avLst/>
          </a:prstGeom>
        </p:spPr>
      </p:pic>
      <p:pic>
        <p:nvPicPr>
          <p:cNvPr id="7" name="Image 6" descr="eau.tiff"/>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55761" y="5431053"/>
            <a:ext cx="1128624" cy="826994"/>
          </a:xfrm>
          <a:prstGeom prst="rect">
            <a:avLst/>
          </a:prstGeom>
        </p:spPr>
      </p:pic>
    </p:spTree>
    <p:extLst>
      <p:ext uri="{BB962C8B-B14F-4D97-AF65-F5344CB8AC3E}">
        <p14:creationId xmlns:p14="http://schemas.microsoft.com/office/powerpoint/2010/main" val="13230534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592811" y="2101107"/>
            <a:ext cx="8318715" cy="3977135"/>
          </a:xfrm>
          <a:prstGeom prst="rect">
            <a:avLst/>
          </a:prstGeom>
          <a:solidFill>
            <a:schemeClr val="bg1">
              <a:alpha val="0"/>
            </a:schemeClr>
          </a:solidFill>
        </p:spPr>
        <p:txBody>
          <a:bodyPr>
            <a:normAutofit/>
          </a:bodyPr>
          <a:lstStyle/>
          <a:p>
            <a:pPr>
              <a:spcAft>
                <a:spcPts val="900"/>
              </a:spcAft>
              <a:buFont typeface="Arial"/>
              <a:buChar char="•"/>
            </a:pPr>
            <a:r>
              <a:rPr lang="fr-FR" sz="2000" b="1" dirty="0" smtClean="0">
                <a:ln w="3175" cmpd="sng">
                  <a:noFill/>
                </a:ln>
                <a:solidFill>
                  <a:schemeClr val="bg1"/>
                </a:solidFill>
                <a:latin typeface="Comic Sans MS" panose="030F0702030302020204" pitchFamily="66" charset="0"/>
              </a:rPr>
              <a:t> </a:t>
            </a:r>
            <a:r>
              <a:rPr lang="fr-FR" sz="2000" b="1" dirty="0" smtClean="0">
                <a:ln w="3175" cmpd="sng">
                  <a:noFill/>
                </a:ln>
                <a:latin typeface="Calibri"/>
                <a:cs typeface="Calibri"/>
              </a:rPr>
              <a:t>NAVIRES AMIRAUX DE LEURS TERRITOIRES DE SANTÉ</a:t>
            </a:r>
          </a:p>
          <a:p>
            <a:pPr>
              <a:spcAft>
                <a:spcPts val="900"/>
              </a:spcAft>
              <a:buFont typeface="Arial"/>
              <a:buChar char="•"/>
            </a:pPr>
            <a:endParaRPr lang="fr-FR" sz="2000" b="1" dirty="0" smtClean="0">
              <a:ln w="3175" cmpd="sng">
                <a:noFill/>
              </a:ln>
              <a:latin typeface="Calibri"/>
              <a:cs typeface="Calibri"/>
            </a:endParaRPr>
          </a:p>
          <a:p>
            <a:pPr marL="342900" indent="-342900">
              <a:spcAft>
                <a:spcPts val="900"/>
              </a:spcAft>
              <a:buFont typeface="Arial"/>
              <a:buChar char="•"/>
            </a:pPr>
            <a:r>
              <a:rPr lang="fr-FR" sz="2000" b="1" dirty="0" smtClean="0">
                <a:ln w="3175" cmpd="sng">
                  <a:noFill/>
                </a:ln>
                <a:latin typeface="Calibri"/>
                <a:cs typeface="Calibri"/>
              </a:rPr>
              <a:t>HÔPITAUX DE RECOURS DE LA CARAÏBE </a:t>
            </a:r>
          </a:p>
          <a:p>
            <a:pPr lvl="1">
              <a:spcAft>
                <a:spcPts val="900"/>
              </a:spcAft>
              <a:buClr>
                <a:schemeClr val="bg2">
                  <a:lumMod val="50000"/>
                </a:schemeClr>
              </a:buClr>
              <a:buFont typeface="Arial"/>
              <a:buChar char="•"/>
            </a:pPr>
            <a:r>
              <a:rPr lang="fr-FR" b="1" dirty="0" smtClean="0">
                <a:ln w="3175" cmpd="sng">
                  <a:noFill/>
                </a:ln>
                <a:latin typeface="Calibri"/>
                <a:cs typeface="Calibri"/>
              </a:rPr>
              <a:t> En charge </a:t>
            </a:r>
            <a:r>
              <a:rPr lang="fr-FR" b="1" dirty="0">
                <a:ln w="3175" cmpd="sng">
                  <a:noFill/>
                </a:ln>
                <a:latin typeface="Calibri"/>
                <a:cs typeface="Calibri"/>
              </a:rPr>
              <a:t>des patients les plus lourds </a:t>
            </a:r>
          </a:p>
          <a:p>
            <a:pPr lvl="1">
              <a:spcAft>
                <a:spcPts val="900"/>
              </a:spcAft>
              <a:buClr>
                <a:schemeClr val="bg2">
                  <a:lumMod val="50000"/>
                </a:schemeClr>
              </a:buClr>
              <a:buFont typeface="Arial"/>
              <a:buChar char="•"/>
            </a:pPr>
            <a:r>
              <a:rPr lang="fr-FR" b="1" dirty="0" smtClean="0">
                <a:ln w="3175" cmpd="sng">
                  <a:noFill/>
                </a:ln>
                <a:latin typeface="Calibri"/>
                <a:cs typeface="Calibri"/>
              </a:rPr>
              <a:t>En première </a:t>
            </a:r>
            <a:r>
              <a:rPr lang="fr-FR" b="1" dirty="0">
                <a:ln w="3175" cmpd="sng">
                  <a:noFill/>
                </a:ln>
                <a:latin typeface="Calibri"/>
                <a:cs typeface="Calibri"/>
              </a:rPr>
              <a:t>ligne face à des évènements imprévisibles </a:t>
            </a:r>
            <a:endParaRPr lang="fr-FR" sz="1800" b="1" dirty="0">
              <a:ln w="3175" cmpd="sng">
                <a:noFill/>
              </a:ln>
              <a:latin typeface="Calibri"/>
              <a:cs typeface="Calibri"/>
            </a:endParaRPr>
          </a:p>
          <a:p>
            <a:pPr marL="0" indent="0">
              <a:spcAft>
                <a:spcPts val="900"/>
              </a:spcAft>
              <a:buClr>
                <a:schemeClr val="bg2">
                  <a:lumMod val="50000"/>
                </a:schemeClr>
              </a:buClr>
              <a:buNone/>
            </a:pPr>
            <a:r>
              <a:rPr lang="fr-FR" sz="2000" b="1" dirty="0" smtClean="0">
                <a:ln w="3175" cmpd="sng">
                  <a:noFill/>
                </a:ln>
                <a:latin typeface="Calibri"/>
                <a:cs typeface="Calibri"/>
              </a:rPr>
              <a:t> </a:t>
            </a:r>
            <a:endParaRPr lang="fr-FR" sz="1600" dirty="0">
              <a:latin typeface="Calibri"/>
              <a:cs typeface="Calibri"/>
            </a:endParaRPr>
          </a:p>
        </p:txBody>
      </p:sp>
      <p:sp>
        <p:nvSpPr>
          <p:cNvPr id="4" name="Titre 1"/>
          <p:cNvSpPr>
            <a:spLocks noGrp="1"/>
          </p:cNvSpPr>
          <p:nvPr>
            <p:ph type="title"/>
          </p:nvPr>
        </p:nvSpPr>
        <p:spPr>
          <a:xfrm>
            <a:off x="592812" y="313599"/>
            <a:ext cx="8318715" cy="956473"/>
          </a:xfrm>
          <a:solidFill>
            <a:srgbClr val="00B0F0"/>
          </a:solidFill>
        </p:spPr>
        <p:txBody>
          <a:bodyPr>
            <a:normAutofit/>
          </a:bodyPr>
          <a:lstStyle/>
          <a:p>
            <a:pPr marL="0" indent="0" algn="ctr">
              <a:lnSpc>
                <a:spcPct val="150000"/>
              </a:lnSpc>
              <a:buNone/>
            </a:pPr>
            <a:r>
              <a:rPr lang="fr-FR" sz="2400" b="1" dirty="0" smtClean="0">
                <a:latin typeface="Arial Black" panose="020B0A04020102020204" pitchFamily="34" charset="0"/>
              </a:rPr>
              <a:t>C.H.U ET SANTE AUX ANTILLES </a:t>
            </a:r>
            <a:endParaRPr lang="fr-FR" sz="2400" b="1" dirty="0">
              <a:latin typeface="Arial Black" panose="020B0A04020102020204" pitchFamily="34" charset="0"/>
            </a:endParaRPr>
          </a:p>
        </p:txBody>
      </p:sp>
    </p:spTree>
    <p:extLst>
      <p:ext uri="{BB962C8B-B14F-4D97-AF65-F5344CB8AC3E}">
        <p14:creationId xmlns:p14="http://schemas.microsoft.com/office/powerpoint/2010/main" val="333537124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4294967295"/>
          </p:nvPr>
        </p:nvPicPr>
        <p:blipFill rotWithShape="1">
          <a:blip r:embed="rId2" cstate="email">
            <a:extLst>
              <a:ext uri="{28A0092B-C50C-407E-A947-70E740481C1C}">
                <a14:useLocalDpi xmlns:a14="http://schemas.microsoft.com/office/drawing/2010/main"/>
              </a:ext>
            </a:extLst>
          </a:blip>
          <a:srcRect/>
          <a:stretch/>
        </p:blipFill>
        <p:spPr>
          <a:xfrm>
            <a:off x="4599415" y="3179577"/>
            <a:ext cx="1672857" cy="3363156"/>
          </a:xfrm>
          <a:prstGeom prst="rect">
            <a:avLst/>
          </a:prstGeom>
        </p:spPr>
      </p:pic>
      <p:pic>
        <p:nvPicPr>
          <p:cNvPr id="7" name="Espace réservé du contenu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72272" y="3179577"/>
            <a:ext cx="2627629" cy="1848153"/>
          </a:xfrm>
          <a:prstGeom prst="rect">
            <a:avLst/>
          </a:prstGeom>
        </p:spPr>
      </p:pic>
      <p:pic>
        <p:nvPicPr>
          <p:cNvPr id="3" name="Image 2" descr="chug.tif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3810" y="221775"/>
            <a:ext cx="4232684" cy="2796060"/>
          </a:xfrm>
          <a:prstGeom prst="rect">
            <a:avLst/>
          </a:prstGeom>
        </p:spPr>
      </p:pic>
      <p:pic>
        <p:nvPicPr>
          <p:cNvPr id="2" name="Image 1" descr="chug2.tiff"/>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3810" y="3179577"/>
            <a:ext cx="1928353" cy="3405985"/>
          </a:xfrm>
          <a:prstGeom prst="rect">
            <a:avLst/>
          </a:prstGeom>
        </p:spPr>
      </p:pic>
      <p:pic>
        <p:nvPicPr>
          <p:cNvPr id="8" name="Image 7" descr="chug3.tiff"/>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57584" y="3179577"/>
            <a:ext cx="2149235" cy="1455387"/>
          </a:xfrm>
          <a:prstGeom prst="rect">
            <a:avLst/>
          </a:prstGeom>
        </p:spPr>
      </p:pic>
      <p:pic>
        <p:nvPicPr>
          <p:cNvPr id="9" name="Image 8" descr="logo G.tiff"/>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707510" y="5151217"/>
            <a:ext cx="1085035" cy="1152087"/>
          </a:xfrm>
          <a:prstGeom prst="rect">
            <a:avLst/>
          </a:prstGeom>
        </p:spPr>
      </p:pic>
      <p:pic>
        <p:nvPicPr>
          <p:cNvPr id="10" name="Image 9" descr="logo M.tiff"/>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773655" y="5567298"/>
            <a:ext cx="1861645" cy="612519"/>
          </a:xfrm>
          <a:prstGeom prst="rect">
            <a:avLst/>
          </a:prstGeom>
        </p:spPr>
      </p:pic>
      <p:pic>
        <p:nvPicPr>
          <p:cNvPr id="5" name="Image 4" descr="Sans titre.tiff"/>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623412" y="221775"/>
            <a:ext cx="4300485" cy="2805072"/>
          </a:xfrm>
          <a:prstGeom prst="rect">
            <a:avLst/>
          </a:prstGeom>
        </p:spPr>
      </p:pic>
    </p:spTree>
    <p:extLst>
      <p:ext uri="{BB962C8B-B14F-4D97-AF65-F5344CB8AC3E}">
        <p14:creationId xmlns:p14="http://schemas.microsoft.com/office/powerpoint/2010/main" val="34533609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3321" y="340965"/>
            <a:ext cx="8481448" cy="960468"/>
          </a:xfrm>
          <a:solidFill>
            <a:srgbClr val="00B0F0"/>
          </a:solidFill>
        </p:spPr>
        <p:txBody>
          <a:bodyPr/>
          <a:lstStyle/>
          <a:p>
            <a:pPr marL="0" indent="0" algn="ctr">
              <a:lnSpc>
                <a:spcPct val="150000"/>
              </a:lnSpc>
              <a:buNone/>
            </a:pPr>
            <a:r>
              <a:rPr lang="fr-FR" sz="2800" b="1" dirty="0">
                <a:latin typeface="Arial Black" panose="020B0A04020102020204" pitchFamily="34" charset="0"/>
              </a:rPr>
              <a:t>Etablissements en grandes difficultés</a:t>
            </a:r>
            <a:endParaRPr lang="fr-FR" sz="2800" dirty="0">
              <a:latin typeface="Arial Black" panose="020B0A04020102020204" pitchFamily="34" charset="0"/>
            </a:endParaRPr>
          </a:p>
        </p:txBody>
      </p:sp>
      <p:sp>
        <p:nvSpPr>
          <p:cNvPr id="3" name="Espace réservé du contenu 2"/>
          <p:cNvSpPr>
            <a:spLocks noGrp="1"/>
          </p:cNvSpPr>
          <p:nvPr>
            <p:ph idx="4294967295"/>
          </p:nvPr>
        </p:nvSpPr>
        <p:spPr>
          <a:xfrm>
            <a:off x="1293249" y="2545799"/>
            <a:ext cx="6009468" cy="3609815"/>
          </a:xfrm>
          <a:prstGeom prst="rect">
            <a:avLst/>
          </a:prstGeom>
          <a:solidFill>
            <a:schemeClr val="bg1">
              <a:alpha val="0"/>
            </a:schemeClr>
          </a:solidFill>
        </p:spPr>
        <p:txBody>
          <a:bodyPr>
            <a:normAutofit/>
          </a:bodyPr>
          <a:lstStyle/>
          <a:p>
            <a:pPr lvl="1">
              <a:spcAft>
                <a:spcPts val="3900"/>
              </a:spcAft>
              <a:buFont typeface="Arial"/>
              <a:buChar char="•"/>
            </a:pPr>
            <a:r>
              <a:rPr lang="fr-FR" sz="3200" b="1" dirty="0" smtClean="0">
                <a:ln w="3175" cmpd="sng">
                  <a:noFill/>
                </a:ln>
                <a:latin typeface="Calibri"/>
                <a:cs typeface="Calibri"/>
              </a:rPr>
              <a:t>   Contextuelles</a:t>
            </a:r>
          </a:p>
          <a:p>
            <a:pPr lvl="1">
              <a:spcAft>
                <a:spcPts val="3900"/>
              </a:spcAft>
              <a:buFont typeface="Arial"/>
              <a:buChar char="•"/>
            </a:pPr>
            <a:r>
              <a:rPr lang="fr-FR" sz="3200" b="1" dirty="0" smtClean="0">
                <a:ln w="3175" cmpd="sng">
                  <a:noFill/>
                </a:ln>
                <a:latin typeface="Calibri"/>
                <a:cs typeface="Calibri"/>
              </a:rPr>
              <a:t>   Economiques</a:t>
            </a:r>
            <a:endParaRPr lang="fr-FR" sz="3200" b="1" dirty="0">
              <a:ln w="3175" cmpd="sng">
                <a:noFill/>
              </a:ln>
              <a:latin typeface="Calibri"/>
              <a:cs typeface="Calibri"/>
            </a:endParaRPr>
          </a:p>
          <a:p>
            <a:pPr lvl="1">
              <a:spcAft>
                <a:spcPts val="3900"/>
              </a:spcAft>
              <a:buFont typeface="Arial"/>
              <a:buChar char="•"/>
            </a:pPr>
            <a:r>
              <a:rPr lang="fr-FR" sz="3200" b="1" dirty="0" smtClean="0">
                <a:ln w="3175" cmpd="sng">
                  <a:noFill/>
                </a:ln>
                <a:latin typeface="Calibri"/>
                <a:cs typeface="Calibri"/>
              </a:rPr>
              <a:t>   Sociales</a:t>
            </a:r>
          </a:p>
          <a:p>
            <a:pPr lvl="1">
              <a:spcAft>
                <a:spcPts val="3900"/>
              </a:spcAft>
              <a:buFont typeface="Arial"/>
              <a:buChar char="•"/>
            </a:pPr>
            <a:endParaRPr lang="fr-FR" sz="3200" b="1" dirty="0" smtClean="0">
              <a:ln w="3175" cmpd="sng">
                <a:noFill/>
              </a:ln>
              <a:latin typeface="Calibri"/>
              <a:cs typeface="Calibri"/>
            </a:endParaRPr>
          </a:p>
          <a:p>
            <a:pPr marL="365760" lvl="1" indent="0">
              <a:spcAft>
                <a:spcPts val="3900"/>
              </a:spcAft>
              <a:buNone/>
            </a:pPr>
            <a:endParaRPr lang="fr-FR" sz="3200" dirty="0">
              <a:latin typeface="Calibri"/>
              <a:cs typeface="Calibri"/>
            </a:endParaRPr>
          </a:p>
        </p:txBody>
      </p:sp>
    </p:spTree>
    <p:extLst>
      <p:ext uri="{BB962C8B-B14F-4D97-AF65-F5344CB8AC3E}">
        <p14:creationId xmlns:p14="http://schemas.microsoft.com/office/powerpoint/2010/main" val="138707670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136975" y="885711"/>
            <a:ext cx="8940189" cy="5972289"/>
          </a:xfrm>
          <a:prstGeom prst="rect">
            <a:avLst/>
          </a:prstGeom>
          <a:solidFill>
            <a:srgbClr val="FF0000">
              <a:alpha val="0"/>
            </a:srgbClr>
          </a:solidFill>
        </p:spPr>
        <p:txBody>
          <a:bodyPr>
            <a:normAutofit/>
          </a:bodyPr>
          <a:lstStyle/>
          <a:p>
            <a:pPr marL="0" indent="0">
              <a:lnSpc>
                <a:spcPct val="120000"/>
              </a:lnSpc>
              <a:spcBef>
                <a:spcPts val="0"/>
              </a:spcBef>
              <a:spcAft>
                <a:spcPts val="2700"/>
              </a:spcAft>
              <a:buNone/>
            </a:pPr>
            <a:endParaRPr lang="fr-FR" sz="2000" b="1" dirty="0" smtClean="0">
              <a:ln w="3175" cmpd="sng">
                <a:noFill/>
              </a:ln>
              <a:solidFill>
                <a:schemeClr val="bg1"/>
              </a:solidFill>
              <a:latin typeface="Calibri"/>
              <a:cs typeface="Calibri"/>
            </a:endParaRPr>
          </a:p>
          <a:p>
            <a:pPr lvl="0">
              <a:lnSpc>
                <a:spcPct val="120000"/>
              </a:lnSpc>
              <a:spcBef>
                <a:spcPts val="0"/>
              </a:spcBef>
              <a:spcAft>
                <a:spcPts val="2700"/>
              </a:spcAft>
              <a:buFont typeface="Arial"/>
              <a:buChar char="•"/>
            </a:pPr>
            <a:r>
              <a:rPr lang="fr-FR" sz="2000" b="1" dirty="0">
                <a:ln w="3175" cmpd="sng">
                  <a:noFill/>
                </a:ln>
                <a:solidFill>
                  <a:schemeClr val="bg1"/>
                </a:solidFill>
                <a:latin typeface="Calibri"/>
                <a:cs typeface="Calibri"/>
              </a:rPr>
              <a:t> </a:t>
            </a:r>
            <a:r>
              <a:rPr lang="en-US" sz="2000" b="1" dirty="0">
                <a:latin typeface="Calibri"/>
                <a:cs typeface="Calibri"/>
              </a:rPr>
              <a:t>Causes </a:t>
            </a:r>
            <a:r>
              <a:rPr lang="en-US" sz="2000" b="1" dirty="0" err="1">
                <a:latin typeface="Calibri"/>
                <a:cs typeface="Calibri"/>
              </a:rPr>
              <a:t>d’ordre</a:t>
            </a:r>
            <a:r>
              <a:rPr lang="en-US" sz="2000" b="1" dirty="0">
                <a:latin typeface="Calibri"/>
                <a:cs typeface="Calibri"/>
              </a:rPr>
              <a:t> </a:t>
            </a:r>
            <a:r>
              <a:rPr lang="en-US" sz="2000" b="1" dirty="0" err="1" smtClean="0">
                <a:latin typeface="Calibri"/>
                <a:cs typeface="Calibri"/>
              </a:rPr>
              <a:t>géographique</a:t>
            </a:r>
            <a:r>
              <a:rPr lang="en-US" sz="2000" b="1" dirty="0" smtClean="0">
                <a:latin typeface="Calibri"/>
                <a:cs typeface="Calibri"/>
              </a:rPr>
              <a:t>, </a:t>
            </a:r>
            <a:r>
              <a:rPr lang="en-US" sz="2000" b="1" dirty="0" err="1" smtClean="0">
                <a:latin typeface="Calibri"/>
                <a:cs typeface="Calibri"/>
              </a:rPr>
              <a:t>historique</a:t>
            </a:r>
            <a:r>
              <a:rPr lang="en-US" sz="2000" b="1" dirty="0">
                <a:latin typeface="Calibri"/>
                <a:cs typeface="Calibri"/>
              </a:rPr>
              <a:t>, </a:t>
            </a:r>
            <a:r>
              <a:rPr lang="en-US" sz="2000" b="1" dirty="0" err="1">
                <a:latin typeface="Calibri"/>
                <a:cs typeface="Calibri"/>
              </a:rPr>
              <a:t>politique</a:t>
            </a:r>
            <a:r>
              <a:rPr lang="en-US" sz="2000" b="1" dirty="0">
                <a:latin typeface="Calibri"/>
                <a:cs typeface="Calibri"/>
              </a:rPr>
              <a:t>, </a:t>
            </a:r>
            <a:r>
              <a:rPr lang="en-US" sz="2000" b="1" dirty="0" err="1">
                <a:latin typeface="Calibri"/>
                <a:cs typeface="Calibri"/>
              </a:rPr>
              <a:t>sociologique</a:t>
            </a:r>
            <a:r>
              <a:rPr lang="en-US" sz="2000" b="1" dirty="0">
                <a:latin typeface="Calibri"/>
                <a:cs typeface="Calibri"/>
              </a:rPr>
              <a:t>, </a:t>
            </a:r>
            <a:r>
              <a:rPr lang="en-US" sz="2000" b="1" dirty="0" err="1">
                <a:latin typeface="Calibri"/>
                <a:cs typeface="Calibri"/>
              </a:rPr>
              <a:t>idéologique</a:t>
            </a:r>
            <a:r>
              <a:rPr lang="en-US" sz="2000" b="1" dirty="0">
                <a:latin typeface="Calibri"/>
                <a:cs typeface="Calibri"/>
              </a:rPr>
              <a:t>, </a:t>
            </a:r>
            <a:r>
              <a:rPr lang="en-US" sz="2000" b="1" dirty="0" err="1">
                <a:latin typeface="Calibri"/>
                <a:cs typeface="Calibri"/>
              </a:rPr>
              <a:t>ou</a:t>
            </a:r>
            <a:r>
              <a:rPr lang="en-US" sz="2000" b="1" dirty="0">
                <a:latin typeface="Calibri"/>
                <a:cs typeface="Calibri"/>
              </a:rPr>
              <a:t> </a:t>
            </a:r>
            <a:r>
              <a:rPr lang="en-US" sz="2000" b="1" dirty="0" err="1">
                <a:latin typeface="Calibri"/>
                <a:cs typeface="Calibri"/>
              </a:rPr>
              <a:t>intérêts</a:t>
            </a:r>
            <a:r>
              <a:rPr lang="en-US" sz="2000" b="1" dirty="0">
                <a:latin typeface="Calibri"/>
                <a:cs typeface="Calibri"/>
              </a:rPr>
              <a:t> </a:t>
            </a:r>
            <a:r>
              <a:rPr lang="en-US" sz="2000" b="1" dirty="0" err="1">
                <a:latin typeface="Calibri"/>
                <a:cs typeface="Calibri"/>
              </a:rPr>
              <a:t>particuliers</a:t>
            </a:r>
            <a:r>
              <a:rPr lang="fr-FR" sz="2000" b="1" dirty="0">
                <a:latin typeface="Calibri"/>
                <a:cs typeface="Calibri"/>
              </a:rPr>
              <a:t> </a:t>
            </a:r>
            <a:endParaRPr lang="fr-FR" sz="2000" b="1" dirty="0">
              <a:ln w="3175" cmpd="sng">
                <a:noFill/>
              </a:ln>
              <a:latin typeface="Calibri"/>
              <a:cs typeface="Calibri"/>
            </a:endParaRPr>
          </a:p>
          <a:p>
            <a:pPr>
              <a:lnSpc>
                <a:spcPct val="120000"/>
              </a:lnSpc>
              <a:spcBef>
                <a:spcPts val="0"/>
              </a:spcBef>
              <a:spcAft>
                <a:spcPts val="2700"/>
              </a:spcAft>
              <a:buFont typeface="Arial"/>
              <a:buChar char="•"/>
            </a:pPr>
            <a:r>
              <a:rPr lang="fr-FR" sz="2000" b="1" dirty="0" smtClean="0">
                <a:solidFill>
                  <a:srgbClr val="FF0000"/>
                </a:solidFill>
                <a:latin typeface="Calibri"/>
                <a:cs typeface="Calibri"/>
              </a:rPr>
              <a:t> Bassins </a:t>
            </a:r>
            <a:r>
              <a:rPr lang="fr-FR" sz="2000" b="1" dirty="0">
                <a:solidFill>
                  <a:srgbClr val="FF0000"/>
                </a:solidFill>
                <a:latin typeface="Calibri"/>
                <a:cs typeface="Calibri"/>
              </a:rPr>
              <a:t>de population </a:t>
            </a:r>
            <a:r>
              <a:rPr lang="fr-FR" sz="2000" b="1" dirty="0" smtClean="0">
                <a:solidFill>
                  <a:srgbClr val="FF0000"/>
                </a:solidFill>
                <a:latin typeface="Calibri"/>
                <a:cs typeface="Calibri"/>
              </a:rPr>
              <a:t>très insuffisants </a:t>
            </a:r>
            <a:endParaRPr lang="fr-FR" sz="2000" b="1" dirty="0">
              <a:solidFill>
                <a:srgbClr val="FF0000"/>
              </a:solidFill>
              <a:latin typeface="Calibri"/>
              <a:cs typeface="Calibri"/>
            </a:endParaRPr>
          </a:p>
          <a:p>
            <a:pPr lvl="0">
              <a:lnSpc>
                <a:spcPct val="120000"/>
              </a:lnSpc>
              <a:spcBef>
                <a:spcPts val="0"/>
              </a:spcBef>
              <a:spcAft>
                <a:spcPts val="2700"/>
              </a:spcAft>
              <a:buFont typeface="Arial"/>
              <a:buChar char="•"/>
            </a:pPr>
            <a:r>
              <a:rPr lang="fr-FR" sz="2000" b="1" dirty="0" smtClean="0">
                <a:ln w="3175" cmpd="sng">
                  <a:noFill/>
                </a:ln>
                <a:latin typeface="Calibri"/>
                <a:cs typeface="Calibri"/>
              </a:rPr>
              <a:t> Fonction inappropriée « d’amortisseur social » </a:t>
            </a:r>
            <a:r>
              <a:rPr lang="fr-FR" sz="2000" b="1" dirty="0">
                <a:ln w="3175" cmpd="sng">
                  <a:noFill/>
                </a:ln>
                <a:latin typeface="Calibri"/>
                <a:cs typeface="Calibri"/>
              </a:rPr>
              <a:t> </a:t>
            </a:r>
          </a:p>
          <a:p>
            <a:pPr>
              <a:lnSpc>
                <a:spcPct val="120000"/>
              </a:lnSpc>
              <a:spcBef>
                <a:spcPts val="0"/>
              </a:spcBef>
              <a:spcAft>
                <a:spcPts val="2700"/>
              </a:spcAft>
              <a:buFont typeface="Arial"/>
              <a:buChar char="•"/>
            </a:pPr>
            <a:r>
              <a:rPr lang="fr-FR" sz="2000" b="1" dirty="0" smtClean="0">
                <a:ln w="3175" cmpd="sng">
                  <a:noFill/>
                </a:ln>
                <a:latin typeface="Calibri"/>
                <a:cs typeface="Calibri"/>
              </a:rPr>
              <a:t> </a:t>
            </a:r>
            <a:r>
              <a:rPr lang="fr-FR" sz="2000" b="1" dirty="0" err="1">
                <a:ln w="3175" cmpd="sng">
                  <a:noFill/>
                </a:ln>
                <a:solidFill>
                  <a:schemeClr val="tx1"/>
                </a:solidFill>
                <a:latin typeface="Calibri"/>
                <a:cs typeface="Calibri"/>
              </a:rPr>
              <a:t>Universitarisation</a:t>
            </a:r>
            <a:r>
              <a:rPr lang="fr-FR" sz="2000" b="1" dirty="0">
                <a:ln w="3175" cmpd="sng">
                  <a:noFill/>
                </a:ln>
                <a:solidFill>
                  <a:schemeClr val="tx1"/>
                </a:solidFill>
                <a:latin typeface="Calibri"/>
                <a:cs typeface="Calibri"/>
              </a:rPr>
              <a:t> très insuffisante et hétérogénéité de </a:t>
            </a:r>
            <a:r>
              <a:rPr lang="fr-FR" sz="2000" b="1" dirty="0" smtClean="0">
                <a:ln w="3175" cmpd="sng">
                  <a:noFill/>
                </a:ln>
                <a:solidFill>
                  <a:schemeClr val="tx1"/>
                </a:solidFill>
                <a:latin typeface="Calibri"/>
                <a:cs typeface="Calibri"/>
              </a:rPr>
              <a:t>l’expertise</a:t>
            </a:r>
          </a:p>
          <a:p>
            <a:pPr lvl="0">
              <a:lnSpc>
                <a:spcPct val="120000"/>
              </a:lnSpc>
              <a:spcBef>
                <a:spcPts val="0"/>
              </a:spcBef>
              <a:spcAft>
                <a:spcPts val="2700"/>
              </a:spcAft>
              <a:buFont typeface="Arial"/>
              <a:buChar char="•"/>
            </a:pPr>
            <a:r>
              <a:rPr lang="fr-FR" sz="2000" b="1" dirty="0" smtClean="0">
                <a:ln w="3175" cmpd="sng">
                  <a:noFill/>
                </a:ln>
                <a:latin typeface="Calibri"/>
                <a:cs typeface="Calibri"/>
              </a:rPr>
              <a:t> Augmentation inéluctable des dépenses liées au progrès médical</a:t>
            </a:r>
          </a:p>
          <a:p>
            <a:pPr lvl="0">
              <a:lnSpc>
                <a:spcPct val="120000"/>
              </a:lnSpc>
              <a:spcBef>
                <a:spcPts val="0"/>
              </a:spcBef>
              <a:spcAft>
                <a:spcPts val="2700"/>
              </a:spcAft>
              <a:buFont typeface="Arial"/>
              <a:buChar char="•"/>
            </a:pPr>
            <a:r>
              <a:rPr lang="fr-FR" sz="2000" b="1" dirty="0" smtClean="0">
                <a:ln w="3175" cmpd="sng">
                  <a:noFill/>
                </a:ln>
                <a:latin typeface="Calibri"/>
                <a:cs typeface="Calibri"/>
              </a:rPr>
              <a:t> </a:t>
            </a:r>
            <a:r>
              <a:rPr lang="fr-FR" sz="2000" b="1" dirty="0">
                <a:ln w="3175" cmpd="sng">
                  <a:noFill/>
                </a:ln>
                <a:solidFill>
                  <a:schemeClr val="tx1"/>
                </a:solidFill>
                <a:latin typeface="Calibri"/>
                <a:cs typeface="Calibri"/>
              </a:rPr>
              <a:t>Surcoûts de fonctionnement / CHU de </a:t>
            </a:r>
            <a:r>
              <a:rPr lang="fr-FR" sz="2000" b="1" dirty="0" smtClean="0">
                <a:ln w="3175" cmpd="sng">
                  <a:noFill/>
                </a:ln>
                <a:solidFill>
                  <a:schemeClr val="tx1"/>
                </a:solidFill>
                <a:latin typeface="Calibri"/>
                <a:cs typeface="Calibri"/>
              </a:rPr>
              <a:t>l’Hexagone</a:t>
            </a:r>
          </a:p>
          <a:p>
            <a:pPr lvl="0">
              <a:lnSpc>
                <a:spcPct val="120000"/>
              </a:lnSpc>
              <a:spcBef>
                <a:spcPts val="0"/>
              </a:spcBef>
              <a:spcAft>
                <a:spcPts val="2700"/>
              </a:spcAft>
              <a:buFont typeface="Arial"/>
              <a:buChar char="•"/>
            </a:pPr>
            <a:endParaRPr lang="fr-FR" sz="2000" b="1" dirty="0" smtClean="0">
              <a:ln w="3175" cmpd="sng">
                <a:noFill/>
              </a:ln>
              <a:solidFill>
                <a:schemeClr val="tx1"/>
              </a:solidFill>
              <a:latin typeface="Calibri"/>
              <a:cs typeface="Calibri"/>
            </a:endParaRPr>
          </a:p>
          <a:p>
            <a:pPr>
              <a:lnSpc>
                <a:spcPct val="120000"/>
              </a:lnSpc>
              <a:spcBef>
                <a:spcPts val="0"/>
              </a:spcBef>
              <a:spcAft>
                <a:spcPts val="2700"/>
              </a:spcAft>
              <a:buFont typeface="Arial"/>
              <a:buChar char="•"/>
            </a:pPr>
            <a:endParaRPr lang="fr-FR" sz="2000" dirty="0">
              <a:latin typeface="Calibri"/>
              <a:cs typeface="Calibri"/>
            </a:endParaRPr>
          </a:p>
        </p:txBody>
      </p:sp>
      <p:sp>
        <p:nvSpPr>
          <p:cNvPr id="5" name="Titre 4"/>
          <p:cNvSpPr>
            <a:spLocks noGrp="1"/>
          </p:cNvSpPr>
          <p:nvPr>
            <p:ph type="title"/>
          </p:nvPr>
        </p:nvSpPr>
        <p:spPr>
          <a:xfrm>
            <a:off x="436032" y="156619"/>
            <a:ext cx="8353586" cy="1098743"/>
          </a:xfrm>
          <a:solidFill>
            <a:srgbClr val="00B0F0"/>
          </a:solidFill>
        </p:spPr>
        <p:txBody>
          <a:bodyPr>
            <a:normAutofit/>
          </a:bodyPr>
          <a:lstStyle/>
          <a:p>
            <a:pPr marL="0" indent="0" algn="ctr">
              <a:lnSpc>
                <a:spcPct val="150000"/>
              </a:lnSpc>
              <a:buNone/>
            </a:pPr>
            <a:r>
              <a:rPr lang="fr-FR" sz="3200" b="1" dirty="0" smtClean="0">
                <a:latin typeface="Arial Black" panose="020B0A04020102020204" pitchFamily="34" charset="0"/>
              </a:rPr>
              <a:t>CAUSES </a:t>
            </a:r>
            <a:endParaRPr lang="fr-FR" sz="3200" dirty="0">
              <a:latin typeface="Arial Black" panose="020B0A04020102020204" pitchFamily="34" charset="0"/>
            </a:endParaRPr>
          </a:p>
        </p:txBody>
      </p:sp>
    </p:spTree>
    <p:extLst>
      <p:ext uri="{BB962C8B-B14F-4D97-AF65-F5344CB8AC3E}">
        <p14:creationId xmlns:p14="http://schemas.microsoft.com/office/powerpoint/2010/main" val="182567412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592811" y="1319374"/>
            <a:ext cx="8353587" cy="4641254"/>
          </a:xfrm>
          <a:prstGeom prst="rect">
            <a:avLst/>
          </a:prstGeom>
          <a:solidFill>
            <a:srgbClr val="FF0000">
              <a:alpha val="0"/>
            </a:srgbClr>
          </a:solidFill>
        </p:spPr>
        <p:txBody>
          <a:bodyPr>
            <a:noAutofit/>
          </a:bodyPr>
          <a:lstStyle/>
          <a:p>
            <a:pPr marL="0">
              <a:lnSpc>
                <a:spcPct val="80000"/>
              </a:lnSpc>
              <a:spcBef>
                <a:spcPts val="0"/>
              </a:spcBef>
              <a:spcAft>
                <a:spcPts val="3300"/>
              </a:spcAft>
              <a:buFont typeface="Arial"/>
              <a:buChar char="•"/>
            </a:pPr>
            <a:r>
              <a:rPr lang="fr-FR" sz="2400" b="1" dirty="0" smtClean="0">
                <a:ln w="3175" cmpd="sng">
                  <a:noFill/>
                </a:ln>
                <a:solidFill>
                  <a:schemeClr val="bg1"/>
                </a:solidFill>
                <a:latin typeface="Calibri"/>
                <a:cs typeface="Calibri"/>
              </a:rPr>
              <a:t>  </a:t>
            </a:r>
            <a:r>
              <a:rPr lang="fr-FR" sz="2400" b="1" dirty="0" smtClean="0">
                <a:latin typeface="Calibri"/>
                <a:cs typeface="Calibri"/>
              </a:rPr>
              <a:t>Manque </a:t>
            </a:r>
            <a:r>
              <a:rPr lang="fr-FR" sz="2400" b="1" dirty="0">
                <a:latin typeface="Calibri"/>
                <a:cs typeface="Calibri"/>
              </a:rPr>
              <a:t>d’attractivité </a:t>
            </a:r>
            <a:endParaRPr lang="fr-FR" sz="2400" b="1" dirty="0" smtClean="0">
              <a:latin typeface="Calibri"/>
              <a:cs typeface="Calibri"/>
            </a:endParaRPr>
          </a:p>
          <a:p>
            <a:pPr marL="594360" lvl="2">
              <a:lnSpc>
                <a:spcPct val="80000"/>
              </a:lnSpc>
              <a:spcBef>
                <a:spcPts val="0"/>
              </a:spcBef>
              <a:spcAft>
                <a:spcPts val="900"/>
              </a:spcAft>
              <a:buFont typeface="Arial"/>
              <a:buChar char="•"/>
            </a:pPr>
            <a:r>
              <a:rPr lang="fr-FR" sz="2000" b="1" dirty="0" smtClean="0">
                <a:latin typeface="Calibri"/>
                <a:cs typeface="Calibri"/>
              </a:rPr>
              <a:t>Faible volume d’activité, surtout limitée à une activité de proximité</a:t>
            </a:r>
          </a:p>
          <a:p>
            <a:pPr marL="594360" lvl="2">
              <a:lnSpc>
                <a:spcPct val="80000"/>
              </a:lnSpc>
              <a:spcBef>
                <a:spcPts val="0"/>
              </a:spcBef>
              <a:spcAft>
                <a:spcPts val="900"/>
              </a:spcAft>
              <a:buFont typeface="Arial"/>
              <a:buChar char="•"/>
            </a:pPr>
            <a:r>
              <a:rPr lang="fr-FR" sz="2000" b="1" dirty="0" smtClean="0">
                <a:latin typeface="Calibri"/>
                <a:cs typeface="Calibri"/>
              </a:rPr>
              <a:t>Capacité de recherche limitée</a:t>
            </a:r>
          </a:p>
          <a:p>
            <a:pPr marL="594360" lvl="2">
              <a:lnSpc>
                <a:spcPct val="80000"/>
              </a:lnSpc>
              <a:spcBef>
                <a:spcPts val="0"/>
              </a:spcBef>
              <a:spcAft>
                <a:spcPts val="900"/>
              </a:spcAft>
              <a:buFont typeface="Arial"/>
              <a:buChar char="•"/>
            </a:pPr>
            <a:r>
              <a:rPr lang="fr-FR" sz="2000" b="1" dirty="0" smtClean="0">
                <a:latin typeface="Calibri"/>
                <a:cs typeface="Calibri"/>
              </a:rPr>
              <a:t>Enseignement réduit au premier cycle</a:t>
            </a:r>
          </a:p>
          <a:p>
            <a:pPr marL="594360" lvl="2">
              <a:lnSpc>
                <a:spcPct val="80000"/>
              </a:lnSpc>
              <a:spcBef>
                <a:spcPts val="0"/>
              </a:spcBef>
              <a:spcAft>
                <a:spcPts val="900"/>
              </a:spcAft>
              <a:buFont typeface="Arial"/>
              <a:buChar char="•"/>
            </a:pPr>
            <a:r>
              <a:rPr lang="fr-FR" sz="2000" b="1" dirty="0" smtClean="0">
                <a:latin typeface="Calibri"/>
                <a:cs typeface="Calibri"/>
              </a:rPr>
              <a:t>« Jungle salariale de l’outre mer »</a:t>
            </a:r>
          </a:p>
          <a:p>
            <a:pPr marL="594360" lvl="2">
              <a:lnSpc>
                <a:spcPct val="80000"/>
              </a:lnSpc>
              <a:spcBef>
                <a:spcPts val="0"/>
              </a:spcBef>
              <a:spcAft>
                <a:spcPts val="900"/>
              </a:spcAft>
              <a:buFont typeface="Arial"/>
              <a:buChar char="•"/>
            </a:pPr>
            <a:endParaRPr lang="fr-FR" b="1" dirty="0" smtClean="0">
              <a:latin typeface="Calibri"/>
              <a:cs typeface="Calibri"/>
            </a:endParaRPr>
          </a:p>
          <a:p>
            <a:pPr marL="0">
              <a:lnSpc>
                <a:spcPct val="80000"/>
              </a:lnSpc>
              <a:spcBef>
                <a:spcPts val="0"/>
              </a:spcBef>
              <a:spcAft>
                <a:spcPts val="3300"/>
              </a:spcAft>
              <a:buFont typeface="Arial"/>
              <a:buChar char="•"/>
            </a:pPr>
            <a:r>
              <a:rPr lang="fr-FR" sz="2400" b="1" dirty="0" smtClean="0">
                <a:latin typeface="Calibri"/>
                <a:cs typeface="Calibri"/>
              </a:rPr>
              <a:t>  Expertise médicale inhomogène</a:t>
            </a:r>
          </a:p>
          <a:p>
            <a:pPr marL="0">
              <a:lnSpc>
                <a:spcPct val="80000"/>
              </a:lnSpc>
              <a:spcBef>
                <a:spcPts val="0"/>
              </a:spcBef>
              <a:spcAft>
                <a:spcPts val="3300"/>
              </a:spcAft>
              <a:buFont typeface="Arial"/>
              <a:buChar char="•"/>
            </a:pPr>
            <a:r>
              <a:rPr lang="fr-FR" sz="2400" b="1" dirty="0" smtClean="0">
                <a:latin typeface="Calibri"/>
                <a:cs typeface="Calibri"/>
              </a:rPr>
              <a:t>  </a:t>
            </a:r>
            <a:r>
              <a:rPr lang="fr-FR" sz="2400" b="1" dirty="0" err="1" smtClean="0">
                <a:latin typeface="Calibri"/>
                <a:cs typeface="Calibri"/>
              </a:rPr>
              <a:t>CH</a:t>
            </a:r>
            <a:r>
              <a:rPr lang="fr-FR" sz="2000" b="1" dirty="0" err="1" smtClean="0">
                <a:latin typeface="Calibri"/>
                <a:cs typeface="Calibri"/>
              </a:rPr>
              <a:t>u</a:t>
            </a:r>
            <a:endParaRPr lang="fr-FR" sz="2000" b="1" dirty="0">
              <a:latin typeface="Calibri"/>
              <a:cs typeface="Calibri"/>
            </a:endParaRPr>
          </a:p>
          <a:p>
            <a:pPr marL="0">
              <a:lnSpc>
                <a:spcPct val="80000"/>
              </a:lnSpc>
              <a:spcBef>
                <a:spcPts val="0"/>
              </a:spcBef>
              <a:spcAft>
                <a:spcPts val="3300"/>
              </a:spcAft>
              <a:buFont typeface="Arial"/>
              <a:buChar char="•"/>
            </a:pPr>
            <a:r>
              <a:rPr lang="fr-FR" sz="2400" b="1" dirty="0" smtClean="0">
                <a:latin typeface="Calibri"/>
                <a:cs typeface="Calibri"/>
              </a:rPr>
              <a:t>  Difficulté de </a:t>
            </a:r>
            <a:r>
              <a:rPr lang="fr-FR" sz="2400" b="1" dirty="0">
                <a:latin typeface="Calibri"/>
                <a:cs typeface="Calibri"/>
              </a:rPr>
              <a:t>pérenniser l’expertise </a:t>
            </a:r>
            <a:r>
              <a:rPr lang="fr-FR" sz="2400" b="1" dirty="0" smtClean="0">
                <a:latin typeface="Calibri"/>
                <a:cs typeface="Calibri"/>
              </a:rPr>
              <a:t>médicale</a:t>
            </a:r>
          </a:p>
          <a:p>
            <a:pPr marL="594360" lvl="2">
              <a:lnSpc>
                <a:spcPct val="80000"/>
              </a:lnSpc>
              <a:spcBef>
                <a:spcPts val="0"/>
              </a:spcBef>
              <a:spcAft>
                <a:spcPts val="3300"/>
              </a:spcAft>
              <a:buFont typeface="Arial"/>
              <a:buChar char="•"/>
            </a:pPr>
            <a:r>
              <a:rPr lang="fr-FR" sz="2000" b="1" dirty="0" smtClean="0">
                <a:latin typeface="Calibri"/>
                <a:cs typeface="Calibri"/>
              </a:rPr>
              <a:t>« fonctionnement en bulles de savons »</a:t>
            </a:r>
            <a:endParaRPr lang="fr-FR" sz="2000" b="1" dirty="0">
              <a:latin typeface="Calibri"/>
              <a:cs typeface="Calibri"/>
            </a:endParaRPr>
          </a:p>
          <a:p>
            <a:pPr marL="0" indent="0">
              <a:lnSpc>
                <a:spcPct val="80000"/>
              </a:lnSpc>
              <a:spcBef>
                <a:spcPts val="0"/>
              </a:spcBef>
              <a:spcAft>
                <a:spcPts val="3300"/>
              </a:spcAft>
              <a:buNone/>
            </a:pPr>
            <a:endParaRPr lang="fr-FR" sz="1800" dirty="0">
              <a:latin typeface="Calibri"/>
              <a:cs typeface="Calibri"/>
            </a:endParaRPr>
          </a:p>
        </p:txBody>
      </p:sp>
      <p:sp>
        <p:nvSpPr>
          <p:cNvPr id="5" name="Titre 4"/>
          <p:cNvSpPr>
            <a:spLocks noGrp="1"/>
          </p:cNvSpPr>
          <p:nvPr>
            <p:ph type="title"/>
          </p:nvPr>
        </p:nvSpPr>
        <p:spPr>
          <a:xfrm>
            <a:off x="592812" y="156620"/>
            <a:ext cx="8353586" cy="909616"/>
          </a:xfrm>
          <a:solidFill>
            <a:srgbClr val="00B0F0"/>
          </a:solidFill>
        </p:spPr>
        <p:txBody>
          <a:bodyPr>
            <a:normAutofit/>
          </a:bodyPr>
          <a:lstStyle/>
          <a:p>
            <a:pPr marL="0" indent="0" algn="ctr">
              <a:buNone/>
            </a:pPr>
            <a:r>
              <a:rPr lang="fr-FR" sz="2800" dirty="0">
                <a:latin typeface="Arial Black" panose="020B0A04020102020204" pitchFamily="34" charset="0"/>
              </a:rPr>
              <a:t>CONSEQUENCES</a:t>
            </a:r>
            <a:r>
              <a:rPr lang="fr-FR" sz="3200" dirty="0">
                <a:latin typeface="Arial Black" panose="020B0A04020102020204" pitchFamily="34" charset="0"/>
              </a:rPr>
              <a:t> </a:t>
            </a:r>
          </a:p>
        </p:txBody>
      </p:sp>
    </p:spTree>
    <p:extLst>
      <p:ext uri="{BB962C8B-B14F-4D97-AF65-F5344CB8AC3E}">
        <p14:creationId xmlns:p14="http://schemas.microsoft.com/office/powerpoint/2010/main" val="236366470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592811" y="1621025"/>
            <a:ext cx="8353587" cy="4523435"/>
          </a:xfrm>
          <a:prstGeom prst="rect">
            <a:avLst/>
          </a:prstGeom>
          <a:solidFill>
            <a:srgbClr val="FF0000">
              <a:alpha val="0"/>
            </a:srgbClr>
          </a:solidFill>
        </p:spPr>
        <p:txBody>
          <a:bodyPr>
            <a:noAutofit/>
          </a:bodyPr>
          <a:lstStyle/>
          <a:p>
            <a:pPr marL="0">
              <a:spcBef>
                <a:spcPts val="0"/>
              </a:spcBef>
              <a:spcAft>
                <a:spcPts val="3300"/>
              </a:spcAft>
              <a:buFont typeface="Arial"/>
              <a:buChar char="•"/>
            </a:pPr>
            <a:r>
              <a:rPr lang="fr-FR" sz="2400" b="1" dirty="0" smtClean="0">
                <a:latin typeface="Calibri"/>
                <a:cs typeface="Calibri"/>
              </a:rPr>
              <a:t>  Malaise diffus </a:t>
            </a:r>
            <a:r>
              <a:rPr lang="fr-FR" sz="2400" b="1" dirty="0">
                <a:latin typeface="Calibri"/>
                <a:cs typeface="Calibri"/>
              </a:rPr>
              <a:t>au sein du </a:t>
            </a:r>
            <a:r>
              <a:rPr lang="fr-FR" sz="2400" b="1" dirty="0" smtClean="0">
                <a:latin typeface="Calibri"/>
                <a:cs typeface="Calibri"/>
              </a:rPr>
              <a:t>personnel</a:t>
            </a:r>
          </a:p>
          <a:p>
            <a:pPr marL="0">
              <a:spcBef>
                <a:spcPts val="0"/>
              </a:spcBef>
              <a:spcAft>
                <a:spcPts val="3300"/>
              </a:spcAft>
              <a:buFont typeface="Arial"/>
              <a:buChar char="•"/>
            </a:pPr>
            <a:r>
              <a:rPr lang="fr-FR" sz="2400" b="1" dirty="0" smtClean="0">
                <a:latin typeface="Calibri"/>
                <a:cs typeface="Calibri"/>
              </a:rPr>
              <a:t>  Dévoiement de l’action syndicale</a:t>
            </a:r>
            <a:endParaRPr lang="fr-FR" sz="2400" b="1" dirty="0">
              <a:latin typeface="Calibri"/>
              <a:cs typeface="Calibri"/>
            </a:endParaRPr>
          </a:p>
          <a:p>
            <a:pPr marL="0">
              <a:spcBef>
                <a:spcPts val="0"/>
              </a:spcBef>
              <a:spcAft>
                <a:spcPts val="3300"/>
              </a:spcAft>
              <a:buFont typeface="Arial"/>
              <a:buChar char="•"/>
            </a:pPr>
            <a:r>
              <a:rPr lang="fr-FR" sz="2400" b="1" dirty="0">
                <a:latin typeface="Calibri"/>
                <a:cs typeface="Calibri"/>
              </a:rPr>
              <a:t> </a:t>
            </a:r>
            <a:r>
              <a:rPr lang="fr-FR" sz="2400" b="1" dirty="0" smtClean="0">
                <a:latin typeface="Calibri"/>
                <a:cs typeface="Calibri"/>
              </a:rPr>
              <a:t> Perte </a:t>
            </a:r>
            <a:r>
              <a:rPr lang="fr-FR" sz="2400" b="1" dirty="0">
                <a:latin typeface="Calibri"/>
                <a:cs typeface="Calibri"/>
              </a:rPr>
              <a:t>de confiance de la </a:t>
            </a:r>
            <a:r>
              <a:rPr lang="fr-FR" sz="2400" b="1" dirty="0" smtClean="0">
                <a:latin typeface="Calibri"/>
                <a:cs typeface="Calibri"/>
              </a:rPr>
              <a:t>population</a:t>
            </a:r>
          </a:p>
          <a:p>
            <a:pPr marL="0">
              <a:spcBef>
                <a:spcPts val="0"/>
              </a:spcBef>
              <a:spcAft>
                <a:spcPts val="3300"/>
              </a:spcAft>
              <a:buFont typeface="Arial"/>
              <a:buChar char="•"/>
            </a:pPr>
            <a:r>
              <a:rPr lang="fr-FR" sz="2400" b="1" dirty="0" smtClean="0">
                <a:latin typeface="Calibri"/>
                <a:cs typeface="Calibri"/>
              </a:rPr>
              <a:t> Déficit chronique inéluctablement aggravé</a:t>
            </a:r>
          </a:p>
          <a:p>
            <a:pPr marL="0">
              <a:spcBef>
                <a:spcPts val="0"/>
              </a:spcBef>
              <a:spcAft>
                <a:spcPts val="3300"/>
              </a:spcAft>
              <a:buFont typeface="Arial"/>
              <a:buChar char="•"/>
            </a:pPr>
            <a:r>
              <a:rPr lang="fr-FR" sz="2400" b="1" dirty="0">
                <a:latin typeface="Calibri"/>
                <a:cs typeface="Calibri"/>
              </a:rPr>
              <a:t> </a:t>
            </a:r>
            <a:r>
              <a:rPr lang="fr-FR" sz="2400" b="1" dirty="0" smtClean="0">
                <a:latin typeface="Calibri"/>
                <a:cs typeface="Calibri"/>
              </a:rPr>
              <a:t> </a:t>
            </a:r>
            <a:r>
              <a:rPr lang="fr-FR" sz="2400" b="1" dirty="0">
                <a:ln w="3175" cmpd="sng">
                  <a:noFill/>
                </a:ln>
                <a:latin typeface="Calibri"/>
                <a:cs typeface="Calibri"/>
              </a:rPr>
              <a:t>Difficultés de Gouvernance dans ce contexte </a:t>
            </a:r>
            <a:endParaRPr lang="fr-FR" sz="2400" b="1" dirty="0">
              <a:latin typeface="Calibri"/>
              <a:cs typeface="Calibri"/>
            </a:endParaRPr>
          </a:p>
          <a:p>
            <a:pPr marL="0">
              <a:spcBef>
                <a:spcPts val="0"/>
              </a:spcBef>
              <a:spcAft>
                <a:spcPts val="3300"/>
              </a:spcAft>
              <a:buFont typeface="Arial"/>
              <a:buChar char="•"/>
            </a:pPr>
            <a:endParaRPr lang="fr-FR" sz="1800" dirty="0">
              <a:latin typeface="Calibri"/>
              <a:cs typeface="Calibri"/>
            </a:endParaRPr>
          </a:p>
        </p:txBody>
      </p:sp>
      <p:sp>
        <p:nvSpPr>
          <p:cNvPr id="5" name="Titre 4"/>
          <p:cNvSpPr>
            <a:spLocks noGrp="1"/>
          </p:cNvSpPr>
          <p:nvPr>
            <p:ph type="title"/>
          </p:nvPr>
        </p:nvSpPr>
        <p:spPr>
          <a:xfrm>
            <a:off x="592812" y="156620"/>
            <a:ext cx="8353586" cy="909616"/>
          </a:xfrm>
          <a:solidFill>
            <a:srgbClr val="00B0F0"/>
          </a:solidFill>
        </p:spPr>
        <p:txBody>
          <a:bodyPr>
            <a:normAutofit/>
          </a:bodyPr>
          <a:lstStyle/>
          <a:p>
            <a:pPr marL="0" indent="0" algn="ctr">
              <a:buNone/>
            </a:pPr>
            <a:r>
              <a:rPr lang="fr-FR" sz="2800" dirty="0">
                <a:latin typeface="Arial Black" panose="020B0A04020102020204" pitchFamily="34" charset="0"/>
              </a:rPr>
              <a:t>CONSEQUENCES</a:t>
            </a:r>
            <a:r>
              <a:rPr lang="fr-FR" sz="3200" dirty="0">
                <a:latin typeface="Arial Black" panose="020B0A04020102020204" pitchFamily="34" charset="0"/>
              </a:rPr>
              <a:t> </a:t>
            </a:r>
          </a:p>
        </p:txBody>
      </p:sp>
    </p:spTree>
    <p:extLst>
      <p:ext uri="{BB962C8B-B14F-4D97-AF65-F5344CB8AC3E}">
        <p14:creationId xmlns:p14="http://schemas.microsoft.com/office/powerpoint/2010/main" val="156329530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592811" y="1771829"/>
            <a:ext cx="8353587" cy="4914170"/>
          </a:xfrm>
          <a:prstGeom prst="rect">
            <a:avLst/>
          </a:prstGeom>
          <a:solidFill>
            <a:srgbClr val="FF0000">
              <a:alpha val="0"/>
            </a:srgbClr>
          </a:solidFill>
        </p:spPr>
        <p:txBody>
          <a:bodyPr>
            <a:normAutofit/>
          </a:bodyPr>
          <a:lstStyle/>
          <a:p>
            <a:pPr>
              <a:lnSpc>
                <a:spcPct val="120000"/>
              </a:lnSpc>
              <a:spcAft>
                <a:spcPts val="2700"/>
              </a:spcAft>
              <a:buFont typeface="Arial"/>
              <a:buChar char="•"/>
            </a:pPr>
            <a:r>
              <a:rPr lang="fr-FR" sz="2400" b="1" dirty="0" smtClean="0">
                <a:ln w="3175" cmpd="sng">
                  <a:noFill/>
                </a:ln>
                <a:solidFill>
                  <a:schemeClr val="bg1"/>
                </a:solidFill>
                <a:latin typeface="Calibri"/>
                <a:cs typeface="Calibri"/>
              </a:rPr>
              <a:t> </a:t>
            </a:r>
            <a:r>
              <a:rPr lang="fr-FR" sz="2400" b="1" dirty="0" smtClean="0">
                <a:ln w="3175" cmpd="sng">
                  <a:noFill/>
                </a:ln>
                <a:solidFill>
                  <a:srgbClr val="000000"/>
                </a:solidFill>
                <a:latin typeface="Calibri"/>
                <a:cs typeface="Calibri"/>
              </a:rPr>
              <a:t>Un patrimoine Immobilier et des équipements </a:t>
            </a:r>
          </a:p>
          <a:p>
            <a:pPr>
              <a:lnSpc>
                <a:spcPct val="120000"/>
              </a:lnSpc>
              <a:spcAft>
                <a:spcPts val="2700"/>
              </a:spcAft>
              <a:buFont typeface="Arial"/>
              <a:buChar char="•"/>
            </a:pPr>
            <a:r>
              <a:rPr lang="fr-FR" sz="2400" b="1" dirty="0" smtClean="0">
                <a:latin typeface="Calibri"/>
                <a:cs typeface="Calibri"/>
              </a:rPr>
              <a:t> Des Femmes et des Hommes de qualité </a:t>
            </a:r>
            <a:endParaRPr lang="fr-FR" sz="2400" b="1" dirty="0">
              <a:latin typeface="Calibri"/>
              <a:cs typeface="Calibri"/>
            </a:endParaRPr>
          </a:p>
          <a:p>
            <a:pPr>
              <a:lnSpc>
                <a:spcPct val="120000"/>
              </a:lnSpc>
              <a:spcAft>
                <a:spcPts val="2700"/>
              </a:spcAft>
              <a:buFont typeface="Arial"/>
              <a:buChar char="•"/>
            </a:pPr>
            <a:r>
              <a:rPr lang="fr-FR" sz="2400" b="1" dirty="0">
                <a:latin typeface="Calibri"/>
                <a:cs typeface="Calibri"/>
              </a:rPr>
              <a:t> </a:t>
            </a:r>
            <a:r>
              <a:rPr lang="fr-FR" sz="2400" b="1" dirty="0" smtClean="0">
                <a:latin typeface="Calibri"/>
                <a:cs typeface="Calibri"/>
              </a:rPr>
              <a:t>Une image d’hôpital de recours dans la Caraïbe</a:t>
            </a:r>
            <a:endParaRPr lang="fr-FR" sz="2400" b="1" dirty="0">
              <a:latin typeface="Calibri"/>
              <a:cs typeface="Calibri"/>
            </a:endParaRPr>
          </a:p>
          <a:p>
            <a:pPr>
              <a:lnSpc>
                <a:spcPct val="120000"/>
              </a:lnSpc>
              <a:spcAft>
                <a:spcPts val="2700"/>
              </a:spcAft>
              <a:buFont typeface="Arial"/>
              <a:buChar char="•"/>
            </a:pPr>
            <a:r>
              <a:rPr lang="fr-FR" sz="2400" b="1" dirty="0">
                <a:latin typeface="Calibri"/>
                <a:cs typeface="Calibri"/>
              </a:rPr>
              <a:t> </a:t>
            </a:r>
            <a:r>
              <a:rPr lang="fr-FR" sz="2400" b="1" dirty="0" smtClean="0">
                <a:latin typeface="Calibri"/>
                <a:cs typeface="Calibri"/>
              </a:rPr>
              <a:t>Un champ de Recherches potentielles spécifiques</a:t>
            </a:r>
            <a:endParaRPr lang="fr-FR" sz="2400" b="1" dirty="0">
              <a:latin typeface="Calibri"/>
              <a:cs typeface="Calibri"/>
            </a:endParaRPr>
          </a:p>
          <a:p>
            <a:pPr>
              <a:lnSpc>
                <a:spcPct val="120000"/>
              </a:lnSpc>
              <a:spcAft>
                <a:spcPts val="2700"/>
              </a:spcAft>
              <a:buFont typeface="Arial"/>
              <a:buChar char="•"/>
            </a:pPr>
            <a:r>
              <a:rPr lang="fr-FR" sz="2400" b="1" dirty="0" smtClean="0">
                <a:latin typeface="Calibri"/>
                <a:cs typeface="Calibri"/>
              </a:rPr>
              <a:t> Localisation géographique</a:t>
            </a:r>
            <a:endParaRPr lang="fr-FR" sz="2400" b="1" dirty="0">
              <a:latin typeface="Calibri"/>
              <a:cs typeface="Calibri"/>
            </a:endParaRPr>
          </a:p>
          <a:p>
            <a:pPr>
              <a:lnSpc>
                <a:spcPct val="120000"/>
              </a:lnSpc>
              <a:spcAft>
                <a:spcPts val="2700"/>
              </a:spcAft>
              <a:buFont typeface="Arial"/>
              <a:buChar char="•"/>
            </a:pPr>
            <a:endParaRPr lang="fr-FR" sz="2400" b="1" dirty="0">
              <a:latin typeface="Calibri"/>
              <a:cs typeface="Calibri"/>
            </a:endParaRPr>
          </a:p>
          <a:p>
            <a:pPr>
              <a:lnSpc>
                <a:spcPct val="120000"/>
              </a:lnSpc>
              <a:spcAft>
                <a:spcPts val="2700"/>
              </a:spcAft>
              <a:buFont typeface="Arial"/>
              <a:buChar char="•"/>
            </a:pPr>
            <a:endParaRPr lang="fr-FR" sz="1800" dirty="0">
              <a:latin typeface="Calibri"/>
              <a:cs typeface="Calibri"/>
            </a:endParaRPr>
          </a:p>
        </p:txBody>
      </p:sp>
      <p:sp>
        <p:nvSpPr>
          <p:cNvPr id="5" name="Titre 4"/>
          <p:cNvSpPr>
            <a:spLocks noGrp="1"/>
          </p:cNvSpPr>
          <p:nvPr>
            <p:ph type="title"/>
          </p:nvPr>
        </p:nvSpPr>
        <p:spPr>
          <a:xfrm>
            <a:off x="592812" y="156620"/>
            <a:ext cx="8353586" cy="909616"/>
          </a:xfrm>
          <a:solidFill>
            <a:srgbClr val="00B0F0"/>
          </a:solidFill>
        </p:spPr>
        <p:txBody>
          <a:bodyPr>
            <a:noAutofit/>
          </a:bodyPr>
          <a:lstStyle/>
          <a:p>
            <a:pPr marL="0" indent="0" algn="ctr">
              <a:lnSpc>
                <a:spcPct val="150000"/>
              </a:lnSpc>
              <a:buNone/>
            </a:pPr>
            <a:r>
              <a:rPr lang="fr-FR" sz="2400" dirty="0">
                <a:latin typeface="Arial Black" panose="020B0A04020102020204" pitchFamily="34" charset="0"/>
              </a:rPr>
              <a:t>ET </a:t>
            </a:r>
            <a:r>
              <a:rPr lang="fr-FR" sz="2400" dirty="0" smtClean="0">
                <a:latin typeface="Arial Black" panose="020B0A04020102020204" pitchFamily="34" charset="0"/>
              </a:rPr>
              <a:t>POURTANT </a:t>
            </a:r>
            <a:r>
              <a:rPr lang="fr-FR" sz="2400" dirty="0">
                <a:latin typeface="Arial Black" panose="020B0A04020102020204" pitchFamily="34" charset="0"/>
              </a:rPr>
              <a:t>DES POTENTIALITES EXISTENT</a:t>
            </a:r>
          </a:p>
        </p:txBody>
      </p:sp>
    </p:spTree>
    <p:extLst>
      <p:ext uri="{BB962C8B-B14F-4D97-AF65-F5344CB8AC3E}">
        <p14:creationId xmlns:p14="http://schemas.microsoft.com/office/powerpoint/2010/main" val="424588929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592812" y="156620"/>
            <a:ext cx="8353586" cy="909616"/>
          </a:xfrm>
          <a:solidFill>
            <a:srgbClr val="00B0F0"/>
          </a:solidFill>
        </p:spPr>
        <p:txBody>
          <a:bodyPr>
            <a:noAutofit/>
          </a:bodyPr>
          <a:lstStyle/>
          <a:p>
            <a:pPr marL="0" indent="0" algn="ctr">
              <a:buNone/>
            </a:pPr>
            <a:r>
              <a:rPr lang="fr-FR" sz="2400" dirty="0">
                <a:latin typeface="Arial Black" panose="020B0A04020102020204" pitchFamily="34" charset="0"/>
              </a:rPr>
              <a:t>QUE FAIRE DE CE FORMIDABLE POTENTIEL ?</a:t>
            </a:r>
          </a:p>
        </p:txBody>
      </p:sp>
      <p:grpSp>
        <p:nvGrpSpPr>
          <p:cNvPr id="3" name="Grouper 2"/>
          <p:cNvGrpSpPr/>
          <p:nvPr/>
        </p:nvGrpSpPr>
        <p:grpSpPr>
          <a:xfrm>
            <a:off x="935816" y="451900"/>
            <a:ext cx="6687703" cy="6557930"/>
            <a:chOff x="935816" y="451900"/>
            <a:chExt cx="6687703" cy="6557930"/>
          </a:xfrm>
        </p:grpSpPr>
        <p:sp>
          <p:nvSpPr>
            <p:cNvPr id="2" name="Rectangle 1"/>
            <p:cNvSpPr/>
            <p:nvPr/>
          </p:nvSpPr>
          <p:spPr>
            <a:xfrm rot="18282974">
              <a:off x="-106170" y="1904199"/>
              <a:ext cx="5086381" cy="3002410"/>
            </a:xfrm>
            <a:prstGeom prst="rect">
              <a:avLst/>
            </a:prstGeom>
            <a:noFill/>
          </p:spPr>
          <p:txBody>
            <a:bodyPr wrap="square" lIns="91440" tIns="45720" rIns="91440" bIns="45720">
              <a:prstTxWarp prst="textArchUpPour">
                <a:avLst/>
              </a:prstTxWarp>
              <a:spAutoFit/>
            </a:bodyPr>
            <a:lstStyle/>
            <a:p>
              <a:pPr algn="ctr"/>
              <a:r>
                <a:rPr lang="fr-F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Reclasser</a:t>
              </a:r>
              <a:endParaRPr lang="fr-FR"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rot="18557235">
              <a:off x="2719029" y="2105340"/>
              <a:ext cx="6557930" cy="3251050"/>
            </a:xfrm>
            <a:prstGeom prst="rect">
              <a:avLst/>
            </a:prstGeom>
            <a:noFill/>
          </p:spPr>
          <p:txBody>
            <a:bodyPr wrap="square" lIns="91440" tIns="45720" rIns="91440" bIns="45720">
              <a:prstTxWarp prst="textArchDownPour">
                <a:avLst/>
              </a:prstTxWarp>
              <a:spAutoFit/>
            </a:bodyPr>
            <a:lstStyle/>
            <a:p>
              <a:pPr algn="ctr"/>
              <a:r>
                <a:rPr lang="fr-FR" sz="4000" b="1" dirty="0" smtClean="0">
                  <a:ln w="12700">
                    <a:solidFill>
                      <a:schemeClr val="tx2">
                        <a:satMod val="155000"/>
                      </a:schemeClr>
                    </a:solidFill>
                    <a:prstDash val="solid"/>
                  </a:ln>
                  <a:solidFill>
                    <a:srgbClr val="4FADF3"/>
                  </a:solidFill>
                  <a:effectLst>
                    <a:outerShdw blurRad="41275" dist="20320" dir="1800000" algn="tl" rotWithShape="0">
                      <a:srgbClr val="000000">
                        <a:alpha val="40000"/>
                      </a:srgbClr>
                    </a:outerShdw>
                  </a:effectLst>
                </a:rPr>
                <a:t>Restructurer</a:t>
              </a:r>
              <a:endParaRPr lang="fr-FR" sz="4000" b="1" cap="none" spc="0" dirty="0">
                <a:ln w="12700">
                  <a:solidFill>
                    <a:schemeClr val="tx2">
                      <a:satMod val="155000"/>
                    </a:schemeClr>
                  </a:solidFill>
                  <a:prstDash val="solid"/>
                </a:ln>
                <a:solidFill>
                  <a:srgbClr val="4FADF3"/>
                </a:solidFill>
                <a:effectLst>
                  <a:outerShdw blurRad="60007" dir="2000400" sy="-30000" kx="-800400" algn="bl" rotWithShape="0">
                    <a:prstClr val="black">
                      <a:alpha val="20000"/>
                    </a:prstClr>
                  </a:outerShdw>
                </a:effectLst>
              </a:endParaRPr>
            </a:p>
          </p:txBody>
        </p:sp>
        <p:sp>
          <p:nvSpPr>
            <p:cNvPr id="4" name="ZoneTexte 3"/>
            <p:cNvSpPr txBox="1"/>
            <p:nvPr/>
          </p:nvSpPr>
          <p:spPr>
            <a:xfrm>
              <a:off x="3739621" y="1728833"/>
              <a:ext cx="1450299" cy="2646878"/>
            </a:xfrm>
            <a:prstGeom prst="rect">
              <a:avLst/>
            </a:prstGeom>
            <a:noFill/>
          </p:spPr>
          <p:txBody>
            <a:bodyPr wrap="square" rtlCol="0">
              <a:spAutoFit/>
            </a:bodyPr>
            <a:lstStyle/>
            <a:p>
              <a:r>
                <a:rPr lang="fr-FR" sz="16600" dirty="0" smtClean="0">
                  <a:solidFill>
                    <a:srgbClr val="FF0000"/>
                  </a:solidFill>
                  <a:latin typeface="Calibri"/>
                  <a:cs typeface="Calibri"/>
                </a:rPr>
                <a:t>?</a:t>
              </a:r>
              <a:endParaRPr lang="fr-FR" sz="16600" dirty="0">
                <a:solidFill>
                  <a:srgbClr val="FF0000"/>
                </a:solidFill>
                <a:latin typeface="Calibri"/>
                <a:cs typeface="Calibri"/>
              </a:endParaRPr>
            </a:p>
          </p:txBody>
        </p:sp>
      </p:grpSp>
    </p:spTree>
    <p:extLst>
      <p:ext uri="{BB962C8B-B14F-4D97-AF65-F5344CB8AC3E}">
        <p14:creationId xmlns:p14="http://schemas.microsoft.com/office/powerpoint/2010/main" val="11215758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fmla="#ppt_w*sin(2.5*pi*$)">
                                          <p:val>
                                            <p:fltVal val="0"/>
                                          </p:val>
                                        </p:tav>
                                        <p:tav tm="100000">
                                          <p:val>
                                            <p:fltVal val="1"/>
                                          </p:val>
                                        </p:tav>
                                      </p:tavLst>
                                    </p:anim>
                                    <p:anim calcmode="lin" valueType="num">
                                      <p:cBhvr>
                                        <p:cTn id="8" dur="5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3" name="Titre 1"/>
          <p:cNvSpPr>
            <a:spLocks noGrp="1"/>
          </p:cNvSpPr>
          <p:nvPr>
            <p:ph type="title"/>
          </p:nvPr>
        </p:nvSpPr>
        <p:spPr>
          <a:xfrm>
            <a:off x="457200" y="220663"/>
            <a:ext cx="8229600" cy="1196975"/>
          </a:xfrm>
        </p:spPr>
        <p:txBody>
          <a:bodyPr/>
          <a:lstStyle/>
          <a:p>
            <a:r>
              <a:rPr lang="fr-FR" sz="3200" dirty="0">
                <a:solidFill>
                  <a:srgbClr val="FF0000"/>
                </a:solidFill>
                <a:latin typeface="Calibri" charset="0"/>
              </a:rPr>
              <a:t>Pourquoi suis je là ?</a:t>
            </a:r>
          </a:p>
        </p:txBody>
      </p:sp>
      <p:sp>
        <p:nvSpPr>
          <p:cNvPr id="3074" name="Espace réservé du contenu 2"/>
          <p:cNvSpPr>
            <a:spLocks noGrp="1"/>
          </p:cNvSpPr>
          <p:nvPr>
            <p:ph idx="1"/>
          </p:nvPr>
        </p:nvSpPr>
        <p:spPr>
          <a:xfrm>
            <a:off x="661988" y="2088943"/>
            <a:ext cx="8024812" cy="3652854"/>
          </a:xfrm>
        </p:spPr>
        <p:txBody>
          <a:bodyPr/>
          <a:lstStyle/>
          <a:p>
            <a:r>
              <a:rPr lang="fr-FR" sz="2000" dirty="0">
                <a:latin typeface="Calibri" charset="0"/>
              </a:rPr>
              <a:t>Une raison </a:t>
            </a:r>
            <a:r>
              <a:rPr lang="fr-FR" sz="2000" dirty="0" smtClean="0">
                <a:latin typeface="Calibri" charset="0"/>
              </a:rPr>
              <a:t>personnelle </a:t>
            </a:r>
            <a:endParaRPr lang="fr-FR" sz="2000" dirty="0">
              <a:latin typeface="Calibri" charset="0"/>
            </a:endParaRPr>
          </a:p>
          <a:p>
            <a:endParaRPr lang="fr-FR" sz="2000" dirty="0">
              <a:latin typeface="Calibri" charset="0"/>
            </a:endParaRPr>
          </a:p>
          <a:p>
            <a:r>
              <a:rPr lang="fr-FR" sz="2000" dirty="0">
                <a:latin typeface="Calibri" charset="0"/>
              </a:rPr>
              <a:t>Le désir </a:t>
            </a:r>
            <a:r>
              <a:rPr lang="fr-FR" sz="2000" dirty="0" smtClean="0">
                <a:latin typeface="Calibri" charset="0"/>
              </a:rPr>
              <a:t>d’aider</a:t>
            </a:r>
            <a:endParaRPr lang="fr-FR" sz="2000" dirty="0">
              <a:latin typeface="Calibri" charset="0"/>
            </a:endParaRPr>
          </a:p>
          <a:p>
            <a:pPr lvl="1">
              <a:lnSpc>
                <a:spcPct val="120000"/>
              </a:lnSpc>
              <a:buSzPct val="50000"/>
              <a:buFont typeface="Wingdings" charset="2"/>
              <a:buChar char="Ø"/>
            </a:pPr>
            <a:r>
              <a:rPr lang="fr-FR" sz="1800" dirty="0" smtClean="0">
                <a:latin typeface="Calibri" charset="0"/>
              </a:rPr>
              <a:t>« en toute indépendance »</a:t>
            </a:r>
          </a:p>
          <a:p>
            <a:pPr lvl="1">
              <a:lnSpc>
                <a:spcPct val="120000"/>
              </a:lnSpc>
              <a:buSzPct val="50000"/>
              <a:buFont typeface="Wingdings" charset="2"/>
              <a:buChar char="Ø"/>
            </a:pPr>
            <a:r>
              <a:rPr lang="fr-FR" sz="1800" dirty="0" smtClean="0">
                <a:latin typeface="Calibri" charset="0"/>
              </a:rPr>
              <a:t>Sans motifs </a:t>
            </a:r>
            <a:r>
              <a:rPr lang="fr-FR" sz="1800" dirty="0">
                <a:latin typeface="Calibri" charset="0"/>
              </a:rPr>
              <a:t>financiers</a:t>
            </a:r>
          </a:p>
          <a:p>
            <a:pPr lvl="1">
              <a:lnSpc>
                <a:spcPct val="120000"/>
              </a:lnSpc>
              <a:buSzPct val="50000"/>
              <a:buFont typeface="Wingdings" charset="2"/>
              <a:buChar char="Ø"/>
            </a:pPr>
            <a:r>
              <a:rPr lang="fr-FR" sz="1800" dirty="0">
                <a:latin typeface="Calibri" charset="0"/>
              </a:rPr>
              <a:t>Ni </a:t>
            </a:r>
            <a:r>
              <a:rPr lang="fr-FR" sz="1800" dirty="0" smtClean="0">
                <a:latin typeface="Calibri" charset="0"/>
              </a:rPr>
              <a:t>ambitions </a:t>
            </a:r>
            <a:r>
              <a:rPr lang="fr-FR" sz="1800" dirty="0">
                <a:latin typeface="Calibri" charset="0"/>
              </a:rPr>
              <a:t>de carrière</a:t>
            </a:r>
          </a:p>
          <a:p>
            <a:pPr lvl="1"/>
            <a:endParaRPr lang="fr-FR" sz="1800" dirty="0">
              <a:latin typeface="Calibri" charset="0"/>
            </a:endParaRPr>
          </a:p>
        </p:txBody>
      </p:sp>
    </p:spTree>
    <p:extLst>
      <p:ext uri="{BB962C8B-B14F-4D97-AF65-F5344CB8AC3E}">
        <p14:creationId xmlns:p14="http://schemas.microsoft.com/office/powerpoint/2010/main" val="431001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2235" y="3915946"/>
            <a:ext cx="3621542" cy="2440296"/>
          </a:xfrm>
          <a:prstGeom prst="rect">
            <a:avLst/>
          </a:prstGeom>
        </p:spPr>
      </p:pic>
      <p:sp>
        <p:nvSpPr>
          <p:cNvPr id="3" name="Espace réservé du contenu 2"/>
          <p:cNvSpPr>
            <a:spLocks noGrp="1"/>
          </p:cNvSpPr>
          <p:nvPr>
            <p:ph idx="4294967295"/>
          </p:nvPr>
        </p:nvSpPr>
        <p:spPr>
          <a:xfrm>
            <a:off x="592811" y="1328878"/>
            <a:ext cx="8353587" cy="1991349"/>
          </a:xfrm>
          <a:prstGeom prst="rect">
            <a:avLst/>
          </a:prstGeom>
          <a:solidFill>
            <a:srgbClr val="FF0000">
              <a:alpha val="0"/>
            </a:srgbClr>
          </a:solidFill>
        </p:spPr>
        <p:txBody>
          <a:bodyPr>
            <a:normAutofit/>
          </a:bodyPr>
          <a:lstStyle/>
          <a:p>
            <a:pPr>
              <a:spcAft>
                <a:spcPts val="2700"/>
              </a:spcAft>
              <a:buFont typeface="Arial"/>
              <a:buChar char="•"/>
            </a:pPr>
            <a:r>
              <a:rPr lang="fr-FR" sz="2400" b="1" dirty="0" smtClean="0">
                <a:ln w="3175" cmpd="sng">
                  <a:noFill/>
                </a:ln>
                <a:solidFill>
                  <a:schemeClr val="tx1"/>
                </a:solidFill>
                <a:latin typeface="Calibri"/>
                <a:cs typeface="Calibri"/>
              </a:rPr>
              <a:t> Ne RIEN faire et attendre une solution du ciel ?</a:t>
            </a:r>
          </a:p>
          <a:p>
            <a:pPr>
              <a:spcAft>
                <a:spcPts val="2700"/>
              </a:spcAft>
              <a:buFont typeface="Arial"/>
              <a:buChar char="•"/>
            </a:pPr>
            <a:r>
              <a:rPr lang="fr-FR" sz="2400" b="1" dirty="0" smtClean="0">
                <a:solidFill>
                  <a:schemeClr val="tx1"/>
                </a:solidFill>
                <a:latin typeface="Calibri"/>
                <a:cs typeface="Calibri"/>
              </a:rPr>
              <a:t> Oser relever le défi des relations complexes Inter-iles?</a:t>
            </a:r>
            <a:endParaRPr lang="fr-FR" sz="2400" b="1" dirty="0">
              <a:solidFill>
                <a:schemeClr val="tx1"/>
              </a:solidFill>
              <a:latin typeface="Calibri"/>
              <a:cs typeface="Calibri"/>
            </a:endParaRPr>
          </a:p>
          <a:p>
            <a:pPr marL="45720" indent="0">
              <a:lnSpc>
                <a:spcPct val="120000"/>
              </a:lnSpc>
              <a:spcAft>
                <a:spcPts val="2700"/>
              </a:spcAft>
              <a:buNone/>
            </a:pPr>
            <a:endParaRPr lang="fr-FR" sz="2400" b="1" dirty="0">
              <a:solidFill>
                <a:schemeClr val="tx1"/>
              </a:solidFill>
              <a:latin typeface="Calibri"/>
              <a:cs typeface="Calibri"/>
            </a:endParaRPr>
          </a:p>
          <a:p>
            <a:pPr>
              <a:lnSpc>
                <a:spcPct val="120000"/>
              </a:lnSpc>
              <a:spcAft>
                <a:spcPts val="2700"/>
              </a:spcAft>
              <a:buFont typeface="Arial"/>
              <a:buChar char="•"/>
            </a:pPr>
            <a:endParaRPr lang="fr-FR" sz="2400" dirty="0">
              <a:solidFill>
                <a:schemeClr val="tx1"/>
              </a:solidFill>
              <a:latin typeface="Calibri"/>
              <a:cs typeface="Calibri"/>
            </a:endParaRPr>
          </a:p>
        </p:txBody>
      </p:sp>
      <p:sp>
        <p:nvSpPr>
          <p:cNvPr id="5" name="Titre 4"/>
          <p:cNvSpPr>
            <a:spLocks noGrp="1"/>
          </p:cNvSpPr>
          <p:nvPr>
            <p:ph type="title"/>
          </p:nvPr>
        </p:nvSpPr>
        <p:spPr>
          <a:xfrm>
            <a:off x="592812" y="156620"/>
            <a:ext cx="8353586" cy="884208"/>
          </a:xfrm>
          <a:solidFill>
            <a:srgbClr val="00B0F0"/>
          </a:solidFill>
        </p:spPr>
        <p:txBody>
          <a:bodyPr>
            <a:noAutofit/>
          </a:bodyPr>
          <a:lstStyle/>
          <a:p>
            <a:pPr marL="0" indent="0" algn="ctr">
              <a:lnSpc>
                <a:spcPct val="150000"/>
              </a:lnSpc>
              <a:spcBef>
                <a:spcPts val="0"/>
              </a:spcBef>
              <a:spcAft>
                <a:spcPts val="600"/>
              </a:spcAft>
              <a:buNone/>
            </a:pPr>
            <a:r>
              <a:rPr lang="fr-FR" sz="2400" dirty="0" smtClean="0">
                <a:latin typeface="Arial Black" panose="020B0A04020102020204" pitchFamily="34" charset="0"/>
              </a:rPr>
              <a:t>PROPOSITIONS</a:t>
            </a:r>
            <a:endParaRPr lang="fr-FR" sz="2400" dirty="0">
              <a:latin typeface="Arial Black" panose="020B0A04020102020204" pitchFamily="34" charset="0"/>
            </a:endParaRPr>
          </a:p>
        </p:txBody>
      </p:sp>
      <p:pic>
        <p:nvPicPr>
          <p:cNvPr id="6" name="Image 5" descr="kassav.tif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63070" y="3320941"/>
            <a:ext cx="5133365" cy="3074273"/>
          </a:xfrm>
          <a:prstGeom prst="rect">
            <a:avLst/>
          </a:prstGeom>
        </p:spPr>
      </p:pic>
      <p:pic>
        <p:nvPicPr>
          <p:cNvPr id="7" name="Image 6" descr="banane 1.tiff"/>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954160" y="3320227"/>
            <a:ext cx="5142275" cy="3131925"/>
          </a:xfrm>
          <a:prstGeom prst="rect">
            <a:avLst/>
          </a:prstGeom>
        </p:spPr>
      </p:pic>
      <p:grpSp>
        <p:nvGrpSpPr>
          <p:cNvPr id="8" name="Grouper 7"/>
          <p:cNvGrpSpPr/>
          <p:nvPr/>
        </p:nvGrpSpPr>
        <p:grpSpPr>
          <a:xfrm>
            <a:off x="1681389" y="3092561"/>
            <a:ext cx="5897680" cy="3526320"/>
            <a:chOff x="1580568" y="3257310"/>
            <a:chExt cx="5740901" cy="3522289"/>
          </a:xfrm>
        </p:grpSpPr>
        <p:pic>
          <p:nvPicPr>
            <p:cNvPr id="9" name="Image 8"/>
            <p:cNvPicPr>
              <a:picLocks noChangeAspect="1"/>
            </p:cNvPicPr>
            <p:nvPr/>
          </p:nvPicPr>
          <p:blipFill>
            <a:blip r:embed="rId6"/>
            <a:stretch>
              <a:fillRect/>
            </a:stretch>
          </p:blipFill>
          <p:spPr>
            <a:xfrm>
              <a:off x="1580568" y="3257310"/>
              <a:ext cx="5427349" cy="3522289"/>
            </a:xfrm>
            <a:prstGeom prst="rect">
              <a:avLst/>
            </a:prstGeom>
          </p:spPr>
        </p:pic>
        <p:sp>
          <p:nvSpPr>
            <p:cNvPr id="4" name="ZoneTexte 3"/>
            <p:cNvSpPr txBox="1"/>
            <p:nvPr/>
          </p:nvSpPr>
          <p:spPr>
            <a:xfrm>
              <a:off x="2916045" y="5085892"/>
              <a:ext cx="4405424" cy="584776"/>
            </a:xfrm>
            <a:prstGeom prst="rect">
              <a:avLst/>
            </a:prstGeom>
            <a:noFill/>
          </p:spPr>
          <p:txBody>
            <a:bodyPr wrap="square" rtlCol="0">
              <a:spAutoFit/>
            </a:bodyPr>
            <a:lstStyle/>
            <a:p>
              <a:r>
                <a:rPr lang="fr-FR" sz="3200" b="1" dirty="0" smtClean="0">
                  <a:solidFill>
                    <a:srgbClr val="FF0000"/>
                  </a:solidFill>
                  <a:effectLst>
                    <a:innerShdw blurRad="63500" dist="50800" dir="13500000">
                      <a:prstClr val="black">
                        <a:alpha val="50000"/>
                      </a:prstClr>
                    </a:innerShdw>
                  </a:effectLst>
                  <a:latin typeface="Calibri"/>
                  <a:cs typeface="Calibri"/>
                </a:rPr>
                <a:t>Le CHU de la Caraïbe</a:t>
              </a:r>
              <a:endParaRPr lang="fr-FR" sz="3200" b="1" dirty="0">
                <a:solidFill>
                  <a:srgbClr val="FF0000"/>
                </a:solidFill>
                <a:effectLst>
                  <a:innerShdw blurRad="63500" dist="50800" dir="13500000">
                    <a:prstClr val="black">
                      <a:alpha val="50000"/>
                    </a:prstClr>
                  </a:innerShdw>
                </a:effectLst>
                <a:latin typeface="Calibri"/>
                <a:cs typeface="Calibri"/>
              </a:endParaRPr>
            </a:p>
          </p:txBody>
        </p:sp>
      </p:grpSp>
    </p:spTree>
    <p:extLst>
      <p:ext uri="{BB962C8B-B14F-4D97-AF65-F5344CB8AC3E}">
        <p14:creationId xmlns:p14="http://schemas.microsoft.com/office/powerpoint/2010/main" val="7471595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strVal val="#ppt_w*0.70"/>
                                          </p:val>
                                        </p:tav>
                                        <p:tav tm="100000">
                                          <p:val>
                                            <p:strVal val="#ppt_w"/>
                                          </p:val>
                                        </p:tav>
                                      </p:tavLst>
                                    </p:anim>
                                    <p:anim calcmode="lin" valueType="num">
                                      <p:cBhvr>
                                        <p:cTn id="21" dur="1000" fill="hold"/>
                                        <p:tgtEl>
                                          <p:spTgt spid="8"/>
                                        </p:tgtEl>
                                        <p:attrNameLst>
                                          <p:attrName>ppt_h</p:attrName>
                                        </p:attrNameLst>
                                      </p:cBhvr>
                                      <p:tavLst>
                                        <p:tav tm="0">
                                          <p:val>
                                            <p:strVal val="#ppt_h"/>
                                          </p:val>
                                        </p:tav>
                                        <p:tav tm="100000">
                                          <p:val>
                                            <p:strVal val="#ppt_h"/>
                                          </p:val>
                                        </p:tav>
                                      </p:tavLst>
                                    </p:anim>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6515" y="138758"/>
            <a:ext cx="8626637" cy="1514960"/>
          </a:xfrm>
          <a:solidFill>
            <a:srgbClr val="00B0F0"/>
          </a:solidFill>
        </p:spPr>
        <p:txBody>
          <a:bodyPr>
            <a:normAutofit/>
          </a:bodyPr>
          <a:lstStyle/>
          <a:p>
            <a:pPr marL="0" indent="0" algn="ctr">
              <a:lnSpc>
                <a:spcPct val="150000"/>
              </a:lnSpc>
              <a:spcAft>
                <a:spcPts val="6000"/>
              </a:spcAft>
              <a:buNone/>
            </a:pPr>
            <a:r>
              <a:rPr lang="fr-FR" sz="2400" b="1" dirty="0" smtClean="0">
                <a:latin typeface="Arial Black" panose="020B0A04020102020204" pitchFamily="34" charset="0"/>
              </a:rPr>
              <a:t>AVANTAGES IMMEDIATS (1)</a:t>
            </a:r>
            <a:br>
              <a:rPr lang="fr-FR" sz="2400" b="1" dirty="0" smtClean="0">
                <a:latin typeface="Arial Black" panose="020B0A04020102020204" pitchFamily="34" charset="0"/>
              </a:rPr>
            </a:br>
            <a:r>
              <a:rPr lang="fr-FR" sz="2400" b="1" dirty="0" smtClean="0">
                <a:latin typeface="Arial Black" panose="020B0A04020102020204" pitchFamily="34" charset="0"/>
              </a:rPr>
              <a:t>La Qualité des Soins</a:t>
            </a:r>
            <a:endParaRPr lang="fr-FR" sz="2400" b="1" dirty="0">
              <a:latin typeface="Arial Black" panose="020B0A04020102020204" pitchFamily="34" charset="0"/>
            </a:endParaRPr>
          </a:p>
        </p:txBody>
      </p:sp>
      <p:sp>
        <p:nvSpPr>
          <p:cNvPr id="3" name="Espace réservé du contenu 2"/>
          <p:cNvSpPr>
            <a:spLocks noGrp="1"/>
          </p:cNvSpPr>
          <p:nvPr>
            <p:ph idx="4294967295"/>
          </p:nvPr>
        </p:nvSpPr>
        <p:spPr>
          <a:xfrm>
            <a:off x="580190" y="2202515"/>
            <a:ext cx="8030768" cy="4238786"/>
          </a:xfrm>
          <a:prstGeom prst="rect">
            <a:avLst/>
          </a:prstGeom>
          <a:solidFill>
            <a:schemeClr val="bg1">
              <a:alpha val="0"/>
            </a:schemeClr>
          </a:solidFill>
        </p:spPr>
        <p:txBody>
          <a:bodyPr>
            <a:normAutofit/>
          </a:bodyPr>
          <a:lstStyle/>
          <a:p>
            <a:pPr lvl="1">
              <a:spcAft>
                <a:spcPts val="1500"/>
              </a:spcAft>
              <a:buSzPct val="134000"/>
              <a:buFont typeface="Arial"/>
              <a:buChar char="•"/>
            </a:pPr>
            <a:r>
              <a:rPr lang="fr-FR" sz="2800" b="1" kern="1200" cap="none" dirty="0" smtClean="0">
                <a:effectLst/>
                <a:latin typeface="Calibri"/>
                <a:cs typeface="Calibri"/>
              </a:rPr>
              <a:t> </a:t>
            </a:r>
            <a:r>
              <a:rPr lang="fr-FR" sz="2400" b="1" dirty="0" smtClean="0">
                <a:latin typeface="Calibri"/>
                <a:cs typeface="Calibri"/>
              </a:rPr>
              <a:t>Restaurer et Pérenniser l’expertise </a:t>
            </a:r>
            <a:endParaRPr lang="fr-FR" sz="2400" b="1" dirty="0">
              <a:latin typeface="Calibri"/>
              <a:cs typeface="Calibri"/>
            </a:endParaRPr>
          </a:p>
          <a:p>
            <a:pPr lvl="1">
              <a:spcAft>
                <a:spcPts val="1500"/>
              </a:spcAft>
              <a:buSzPct val="134000"/>
              <a:buFont typeface="Arial"/>
              <a:buChar char="•"/>
            </a:pPr>
            <a:r>
              <a:rPr lang="fr-FR" sz="2400" b="1" kern="1200" cap="none" dirty="0" smtClean="0">
                <a:effectLst/>
                <a:latin typeface="Calibri"/>
                <a:cs typeface="Calibri"/>
              </a:rPr>
              <a:t> Restaurer l’attractivité</a:t>
            </a:r>
          </a:p>
          <a:p>
            <a:pPr lvl="1">
              <a:spcAft>
                <a:spcPts val="1500"/>
              </a:spcAft>
              <a:buSzPct val="134000"/>
              <a:buFont typeface="Arial"/>
              <a:buChar char="•"/>
            </a:pPr>
            <a:r>
              <a:rPr lang="fr-FR" sz="2400" b="1" dirty="0">
                <a:latin typeface="Calibri"/>
                <a:cs typeface="Calibri"/>
              </a:rPr>
              <a:t> </a:t>
            </a:r>
            <a:r>
              <a:rPr lang="fr-FR" sz="2400" b="1" dirty="0" smtClean="0">
                <a:latin typeface="Calibri"/>
                <a:cs typeface="Calibri"/>
              </a:rPr>
              <a:t>Redonner l’envie du bien faire aux personnels</a:t>
            </a:r>
            <a:endParaRPr lang="fr-FR" sz="2400" b="1" kern="1200" cap="none" dirty="0" smtClean="0">
              <a:effectLst/>
              <a:latin typeface="Calibri"/>
              <a:cs typeface="Calibri"/>
            </a:endParaRPr>
          </a:p>
          <a:p>
            <a:pPr lvl="1">
              <a:spcAft>
                <a:spcPts val="1500"/>
              </a:spcAft>
              <a:buFont typeface="Arial"/>
              <a:buChar char="•"/>
            </a:pPr>
            <a:r>
              <a:rPr lang="fr-FR" sz="2400" b="1" dirty="0" smtClean="0">
                <a:latin typeface="Calibri"/>
                <a:cs typeface="Calibri"/>
              </a:rPr>
              <a:t> Restaurer la confiance</a:t>
            </a:r>
            <a:endParaRPr lang="fr-FR" sz="2400" b="1" kern="1200" cap="none" dirty="0" smtClean="0">
              <a:effectLst/>
              <a:latin typeface="Calibri"/>
              <a:cs typeface="Calibri"/>
            </a:endParaRPr>
          </a:p>
          <a:p>
            <a:pPr lvl="2">
              <a:spcAft>
                <a:spcPts val="1500"/>
              </a:spcAft>
            </a:pPr>
            <a:r>
              <a:rPr lang="fr-FR" sz="2000" b="1" dirty="0" smtClean="0">
                <a:latin typeface="Calibri"/>
                <a:cs typeface="Calibri"/>
              </a:rPr>
              <a:t>Réappropriation du système de santé par la population et ses élus</a:t>
            </a:r>
          </a:p>
          <a:p>
            <a:pPr lvl="2">
              <a:spcAft>
                <a:spcPts val="1500"/>
              </a:spcAft>
            </a:pPr>
            <a:r>
              <a:rPr lang="fr-FR" sz="2000" b="1" dirty="0" smtClean="0">
                <a:latin typeface="Calibri"/>
                <a:cs typeface="Calibri"/>
              </a:rPr>
              <a:t>Vrai projet collaboratif entre la Guadeloupe et la Martinique</a:t>
            </a:r>
            <a:endParaRPr lang="fr-FR" dirty="0">
              <a:latin typeface="Calibri"/>
              <a:cs typeface="Calibri"/>
            </a:endParaRPr>
          </a:p>
        </p:txBody>
      </p:sp>
    </p:spTree>
    <p:extLst>
      <p:ext uri="{BB962C8B-B14F-4D97-AF65-F5344CB8AC3E}">
        <p14:creationId xmlns:p14="http://schemas.microsoft.com/office/powerpoint/2010/main" val="200352602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6515" y="138758"/>
            <a:ext cx="8626637" cy="1514960"/>
          </a:xfrm>
          <a:solidFill>
            <a:srgbClr val="00B0F0"/>
          </a:solidFill>
        </p:spPr>
        <p:txBody>
          <a:bodyPr>
            <a:normAutofit/>
          </a:bodyPr>
          <a:lstStyle/>
          <a:p>
            <a:pPr marL="0" indent="0" algn="ctr">
              <a:lnSpc>
                <a:spcPct val="150000"/>
              </a:lnSpc>
              <a:spcAft>
                <a:spcPts val="6000"/>
              </a:spcAft>
              <a:buNone/>
            </a:pPr>
            <a:r>
              <a:rPr lang="fr-FR" sz="2400" b="1" dirty="0" smtClean="0">
                <a:latin typeface="Arial Black" panose="020B0A04020102020204" pitchFamily="34" charset="0"/>
              </a:rPr>
              <a:t>AVANTAGES IMMEDIATS (2)</a:t>
            </a:r>
            <a:br>
              <a:rPr lang="fr-FR" sz="2400" b="1" dirty="0" smtClean="0">
                <a:latin typeface="Arial Black" panose="020B0A04020102020204" pitchFamily="34" charset="0"/>
              </a:rPr>
            </a:br>
            <a:r>
              <a:rPr lang="fr-FR" sz="2400" b="1" dirty="0" smtClean="0">
                <a:latin typeface="Arial Black" panose="020B0A04020102020204" pitchFamily="34" charset="0"/>
              </a:rPr>
              <a:t>L’enseignement et la Recherche</a:t>
            </a:r>
            <a:endParaRPr lang="fr-FR" sz="2400" b="1" dirty="0">
              <a:latin typeface="Arial Black" panose="020B0A04020102020204" pitchFamily="34" charset="0"/>
            </a:endParaRPr>
          </a:p>
        </p:txBody>
      </p:sp>
      <p:sp>
        <p:nvSpPr>
          <p:cNvPr id="3" name="Espace réservé du contenu 2"/>
          <p:cNvSpPr>
            <a:spLocks noGrp="1"/>
          </p:cNvSpPr>
          <p:nvPr>
            <p:ph idx="4294967295"/>
          </p:nvPr>
        </p:nvSpPr>
        <p:spPr>
          <a:xfrm>
            <a:off x="580190" y="2585240"/>
            <a:ext cx="8030768" cy="4120675"/>
          </a:xfrm>
          <a:prstGeom prst="rect">
            <a:avLst/>
          </a:prstGeom>
          <a:solidFill>
            <a:schemeClr val="bg1">
              <a:alpha val="0"/>
            </a:schemeClr>
          </a:solidFill>
        </p:spPr>
        <p:txBody>
          <a:bodyPr>
            <a:normAutofit/>
          </a:bodyPr>
          <a:lstStyle/>
          <a:p>
            <a:pPr lvl="1">
              <a:spcAft>
                <a:spcPts val="3900"/>
              </a:spcAft>
              <a:buSzPct val="134000"/>
              <a:buFont typeface="Arial"/>
              <a:buChar char="•"/>
            </a:pPr>
            <a:r>
              <a:rPr lang="fr-FR" sz="2400" b="1" kern="1200" cap="none" dirty="0" smtClean="0">
                <a:effectLst/>
                <a:latin typeface="Calibri"/>
                <a:cs typeface="Calibri"/>
              </a:rPr>
              <a:t> Conduire à une faculté de plein exercice</a:t>
            </a:r>
            <a:endParaRPr lang="fr-FR" sz="2400" b="1" dirty="0">
              <a:latin typeface="Calibri"/>
              <a:cs typeface="Calibri"/>
            </a:endParaRPr>
          </a:p>
          <a:p>
            <a:pPr lvl="1">
              <a:spcAft>
                <a:spcPts val="3900"/>
              </a:spcAft>
              <a:buSzPct val="134000"/>
              <a:buFont typeface="Arial"/>
              <a:buChar char="•"/>
            </a:pPr>
            <a:r>
              <a:rPr lang="fr-FR" sz="2400" b="1" kern="1200" cap="none" dirty="0" smtClean="0">
                <a:effectLst/>
                <a:latin typeface="Calibri"/>
                <a:cs typeface="Calibri"/>
              </a:rPr>
              <a:t> Favoriser notre Recherche</a:t>
            </a:r>
          </a:p>
          <a:p>
            <a:pPr marL="365760" lvl="1" indent="0">
              <a:spcAft>
                <a:spcPts val="3900"/>
              </a:spcAft>
              <a:buNone/>
            </a:pPr>
            <a:endParaRPr lang="fr-FR" sz="2400" dirty="0">
              <a:latin typeface="Calibri"/>
              <a:cs typeface="Calibri"/>
            </a:endParaRPr>
          </a:p>
        </p:txBody>
      </p:sp>
    </p:spTree>
    <p:extLst>
      <p:ext uri="{BB962C8B-B14F-4D97-AF65-F5344CB8AC3E}">
        <p14:creationId xmlns:p14="http://schemas.microsoft.com/office/powerpoint/2010/main" val="267731046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262990" y="1069539"/>
            <a:ext cx="8690675" cy="5130444"/>
          </a:xfrm>
          <a:prstGeom prst="rect">
            <a:avLst/>
          </a:prstGeom>
          <a:solidFill>
            <a:schemeClr val="bg1">
              <a:alpha val="0"/>
            </a:schemeClr>
          </a:solidFill>
        </p:spPr>
        <p:txBody>
          <a:bodyPr>
            <a:noAutofit/>
          </a:bodyPr>
          <a:lstStyle/>
          <a:p>
            <a:pPr marL="0" indent="0" algn="ctr">
              <a:buNone/>
            </a:pPr>
            <a:r>
              <a:rPr lang="fr-FR" sz="2000" b="1" i="1" dirty="0">
                <a:latin typeface="Comic Sans MS" panose="030F0702030302020204" pitchFamily="66" charset="0"/>
              </a:rPr>
              <a:t>Une véritable dynamique hospitalo-universitaire </a:t>
            </a:r>
            <a:endParaRPr lang="fr-FR" sz="2000" b="1" i="1" dirty="0" smtClean="0">
              <a:latin typeface="Comic Sans MS" panose="030F0702030302020204" pitchFamily="66" charset="0"/>
            </a:endParaRPr>
          </a:p>
          <a:p>
            <a:pPr marL="0" indent="0" algn="ctr">
              <a:buNone/>
            </a:pPr>
            <a:r>
              <a:rPr lang="fr-FR" sz="2000" b="1" i="1" dirty="0">
                <a:latin typeface="Comic Sans MS" panose="030F0702030302020204" pitchFamily="66" charset="0"/>
              </a:rPr>
              <a:t>p</a:t>
            </a:r>
            <a:r>
              <a:rPr lang="fr-FR" sz="2000" b="1" i="1" dirty="0" smtClean="0">
                <a:latin typeface="Comic Sans MS" panose="030F0702030302020204" pitchFamily="66" charset="0"/>
              </a:rPr>
              <a:t>our fidéliser </a:t>
            </a:r>
            <a:r>
              <a:rPr lang="fr-FR" sz="2000" b="1" i="1" dirty="0">
                <a:latin typeface="Comic Sans MS" panose="030F0702030302020204" pitchFamily="66" charset="0"/>
              </a:rPr>
              <a:t>une génération montante </a:t>
            </a:r>
            <a:endParaRPr lang="fr-FR" sz="2000" b="1" i="1" dirty="0" smtClean="0">
              <a:latin typeface="Comic Sans MS" panose="030F0702030302020204" pitchFamily="66" charset="0"/>
            </a:endParaRPr>
          </a:p>
          <a:p>
            <a:pPr marL="0" indent="0" algn="ctr">
              <a:buNone/>
            </a:pPr>
            <a:r>
              <a:rPr lang="fr-FR" sz="2000" b="1" i="1" dirty="0" smtClean="0">
                <a:latin typeface="Comic Sans MS" panose="030F0702030302020204" pitchFamily="66" charset="0"/>
              </a:rPr>
              <a:t>de </a:t>
            </a:r>
          </a:p>
          <a:p>
            <a:pPr marL="0" indent="0" algn="ctr">
              <a:buNone/>
            </a:pPr>
            <a:r>
              <a:rPr lang="fr-FR" sz="2000" b="1" i="1" dirty="0" smtClean="0">
                <a:latin typeface="Comic Sans MS" panose="030F0702030302020204" pitchFamily="66" charset="0"/>
              </a:rPr>
              <a:t>brillants </a:t>
            </a:r>
            <a:r>
              <a:rPr lang="fr-FR" sz="2000" b="1" i="1" dirty="0">
                <a:latin typeface="Comic Sans MS" panose="030F0702030302020204" pitchFamily="66" charset="0"/>
              </a:rPr>
              <a:t>étudiants en médecine </a:t>
            </a:r>
            <a:r>
              <a:rPr lang="fr-FR" sz="2000" b="1" i="1" dirty="0" err="1">
                <a:latin typeface="Comic Sans MS" panose="030F0702030302020204" pitchFamily="66" charset="0"/>
              </a:rPr>
              <a:t>antillo</a:t>
            </a:r>
            <a:r>
              <a:rPr lang="fr-FR" sz="2000" b="1" i="1" dirty="0">
                <a:latin typeface="Comic Sans MS" panose="030F0702030302020204" pitchFamily="66" charset="0"/>
              </a:rPr>
              <a:t>-guyanais </a:t>
            </a:r>
            <a:endParaRPr lang="fr-FR" sz="2000" b="1" i="1" dirty="0" smtClean="0">
              <a:latin typeface="Comic Sans MS" panose="030F0702030302020204" pitchFamily="66" charset="0"/>
            </a:endParaRPr>
          </a:p>
          <a:p>
            <a:pPr marL="0" indent="0" algn="ctr">
              <a:buNone/>
            </a:pPr>
            <a:r>
              <a:rPr lang="fr-FR" sz="2000" b="1" i="1" dirty="0" smtClean="0">
                <a:latin typeface="Comic Sans MS" panose="030F0702030302020204" pitchFamily="66" charset="0"/>
              </a:rPr>
              <a:t>en </a:t>
            </a:r>
            <a:r>
              <a:rPr lang="fr-FR" sz="2000" b="1" i="1" dirty="0">
                <a:latin typeface="Comic Sans MS" panose="030F0702030302020204" pitchFamily="66" charset="0"/>
              </a:rPr>
              <a:t>mal de perspectives de retour au </a:t>
            </a:r>
            <a:r>
              <a:rPr lang="fr-FR" sz="2000" b="1" i="1" dirty="0" smtClean="0">
                <a:latin typeface="Comic Sans MS" panose="030F0702030302020204" pitchFamily="66" charset="0"/>
              </a:rPr>
              <a:t>pays</a:t>
            </a:r>
          </a:p>
          <a:p>
            <a:pPr marL="0" indent="0" algn="ctr">
              <a:buNone/>
            </a:pPr>
            <a:endParaRPr lang="fr-FR" sz="2000" b="1" i="1" dirty="0" smtClean="0">
              <a:latin typeface="Comic Sans MS" panose="030F0702030302020204" pitchFamily="66" charset="0"/>
            </a:endParaRPr>
          </a:p>
          <a:p>
            <a:pPr marL="0" indent="0" algn="ctr">
              <a:buNone/>
            </a:pPr>
            <a:endParaRPr lang="fr-FR" sz="2000" b="1" i="1" dirty="0">
              <a:latin typeface="Comic Sans MS" panose="030F0702030302020204" pitchFamily="66" charset="0"/>
            </a:endParaRPr>
          </a:p>
          <a:p>
            <a:pPr marL="0" indent="0" algn="ctr">
              <a:buNone/>
            </a:pPr>
            <a:endParaRPr lang="fr-FR" sz="2000" i="1" dirty="0" smtClean="0"/>
          </a:p>
          <a:p>
            <a:pPr marL="0" indent="0" algn="ctr">
              <a:buNone/>
            </a:pPr>
            <a:endParaRPr lang="fr-FR" sz="2000" i="1" dirty="0"/>
          </a:p>
          <a:p>
            <a:pPr marL="0" indent="0" algn="ctr">
              <a:lnSpc>
                <a:spcPct val="150000"/>
              </a:lnSpc>
              <a:buNone/>
            </a:pPr>
            <a:r>
              <a:rPr lang="fr-FR" sz="2000" i="1" dirty="0" smtClean="0">
                <a:solidFill>
                  <a:srgbClr val="FF0000"/>
                </a:solidFill>
              </a:rPr>
              <a:t>Sur la centaine d’étudiants qui passent le concours d’entrée chaque année, moins de dix reviendront</a:t>
            </a:r>
            <a:endParaRPr lang="fr-FR" sz="2000" i="1" dirty="0">
              <a:solidFill>
                <a:srgbClr val="FF0000"/>
              </a:solidFill>
            </a:endParaRPr>
          </a:p>
          <a:p>
            <a:endParaRPr lang="fr-FR" sz="2000" i="1" dirty="0"/>
          </a:p>
        </p:txBody>
      </p:sp>
    </p:spTree>
    <p:extLst>
      <p:ext uri="{BB962C8B-B14F-4D97-AF65-F5344CB8AC3E}">
        <p14:creationId xmlns:p14="http://schemas.microsoft.com/office/powerpoint/2010/main" val="283142884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335" y="123487"/>
            <a:ext cx="8289388" cy="1517140"/>
          </a:xfrm>
          <a:solidFill>
            <a:srgbClr val="00B0F0"/>
          </a:solidFill>
        </p:spPr>
        <p:txBody>
          <a:bodyPr>
            <a:normAutofit/>
          </a:bodyPr>
          <a:lstStyle/>
          <a:p>
            <a:pPr marL="0" indent="0" algn="ctr">
              <a:lnSpc>
                <a:spcPct val="150000"/>
              </a:lnSpc>
              <a:buNone/>
            </a:pPr>
            <a:r>
              <a:rPr lang="fr-FR" sz="2400" b="1" dirty="0" smtClean="0">
                <a:latin typeface="Arial Black" panose="020B0A04020102020204" pitchFamily="34" charset="0"/>
              </a:rPr>
              <a:t>AVANTAGES IMMEDIATS (</a:t>
            </a:r>
            <a:r>
              <a:rPr lang="fr-FR" sz="2400" b="1" dirty="0">
                <a:latin typeface="Arial Black" panose="020B0A04020102020204" pitchFamily="34" charset="0"/>
              </a:rPr>
              <a:t>3</a:t>
            </a:r>
            <a:r>
              <a:rPr lang="fr-FR" sz="2400" b="1" dirty="0" smtClean="0">
                <a:latin typeface="Arial Black" panose="020B0A04020102020204" pitchFamily="34" charset="0"/>
              </a:rPr>
              <a:t>)</a:t>
            </a:r>
            <a:br>
              <a:rPr lang="fr-FR" sz="2400" b="1" dirty="0" smtClean="0">
                <a:latin typeface="Arial Black" panose="020B0A04020102020204" pitchFamily="34" charset="0"/>
              </a:rPr>
            </a:br>
            <a:r>
              <a:rPr lang="fr-FR" sz="2400" b="1" dirty="0" smtClean="0">
                <a:latin typeface="Arial Black" panose="020B0A04020102020204" pitchFamily="34" charset="0"/>
              </a:rPr>
              <a:t>La Coopération</a:t>
            </a:r>
            <a:endParaRPr lang="fr-FR" sz="2400" b="1" dirty="0">
              <a:latin typeface="Arial Black" panose="020B0A04020102020204" pitchFamily="34" charset="0"/>
            </a:endParaRPr>
          </a:p>
        </p:txBody>
      </p:sp>
      <p:sp>
        <p:nvSpPr>
          <p:cNvPr id="3" name="Espace réservé du contenu 2"/>
          <p:cNvSpPr>
            <a:spLocks noGrp="1"/>
          </p:cNvSpPr>
          <p:nvPr>
            <p:ph idx="4294967295"/>
          </p:nvPr>
        </p:nvSpPr>
        <p:spPr>
          <a:xfrm>
            <a:off x="438499" y="1780661"/>
            <a:ext cx="8289388" cy="3811585"/>
          </a:xfrm>
          <a:prstGeom prst="rect">
            <a:avLst/>
          </a:prstGeom>
          <a:solidFill>
            <a:schemeClr val="bg1">
              <a:alpha val="0"/>
            </a:schemeClr>
          </a:solidFill>
        </p:spPr>
        <p:txBody>
          <a:bodyPr>
            <a:normAutofit fontScale="92500" lnSpcReduction="10000"/>
          </a:bodyPr>
          <a:lstStyle/>
          <a:p>
            <a:pPr lvl="1">
              <a:spcAft>
                <a:spcPts val="900"/>
              </a:spcAft>
              <a:buFont typeface="Arial"/>
              <a:buChar char="•"/>
            </a:pPr>
            <a:endParaRPr lang="fr-FR" sz="2400" b="1" dirty="0" smtClean="0">
              <a:solidFill>
                <a:schemeClr val="bg1"/>
              </a:solidFill>
              <a:latin typeface="Calibri"/>
              <a:cs typeface="Calibri"/>
            </a:endParaRPr>
          </a:p>
          <a:p>
            <a:pPr lvl="1">
              <a:spcAft>
                <a:spcPts val="900"/>
              </a:spcAft>
              <a:buFont typeface="Arial"/>
              <a:buChar char="•"/>
            </a:pPr>
            <a:r>
              <a:rPr lang="fr-FR" sz="2400" b="1" dirty="0" smtClean="0">
                <a:solidFill>
                  <a:schemeClr val="bg1"/>
                </a:solidFill>
                <a:latin typeface="Calibri"/>
                <a:cs typeface="Calibri"/>
              </a:rPr>
              <a:t>  </a:t>
            </a:r>
            <a:r>
              <a:rPr lang="fr-FR" sz="2400" b="1" dirty="0" smtClean="0">
                <a:latin typeface="Calibri"/>
                <a:cs typeface="Calibri"/>
              </a:rPr>
              <a:t>Renforcer et Structurer la Collaboration avec la Guyane (250.000 </a:t>
            </a:r>
            <a:r>
              <a:rPr lang="fr-FR" sz="2400" b="1" dirty="0" err="1" smtClean="0">
                <a:latin typeface="Calibri"/>
                <a:cs typeface="Calibri"/>
              </a:rPr>
              <a:t>hbts</a:t>
            </a:r>
            <a:r>
              <a:rPr lang="fr-FR" sz="2400" b="1" dirty="0" smtClean="0">
                <a:latin typeface="Calibri"/>
                <a:cs typeface="Calibri"/>
              </a:rPr>
              <a:t> aujourd’hui - 600.000 </a:t>
            </a:r>
            <a:r>
              <a:rPr lang="fr-FR" sz="2400" b="1" dirty="0" err="1" smtClean="0">
                <a:latin typeface="Calibri"/>
                <a:cs typeface="Calibri"/>
              </a:rPr>
              <a:t>hbts</a:t>
            </a:r>
            <a:r>
              <a:rPr lang="fr-FR" sz="2400" b="1" dirty="0" smtClean="0">
                <a:latin typeface="Calibri"/>
                <a:cs typeface="Calibri"/>
              </a:rPr>
              <a:t> en 2040)</a:t>
            </a:r>
          </a:p>
          <a:p>
            <a:pPr lvl="1">
              <a:spcAft>
                <a:spcPts val="900"/>
              </a:spcAft>
              <a:buFont typeface="Arial"/>
              <a:buChar char="•"/>
            </a:pPr>
            <a:endParaRPr lang="fr-FR" sz="2400" b="1" dirty="0" smtClean="0">
              <a:latin typeface="Calibri"/>
              <a:cs typeface="Calibri"/>
            </a:endParaRPr>
          </a:p>
          <a:p>
            <a:pPr lvl="1">
              <a:spcAft>
                <a:spcPts val="900"/>
              </a:spcAft>
              <a:buFont typeface="Arial"/>
              <a:buChar char="•"/>
            </a:pPr>
            <a:r>
              <a:rPr lang="fr-FR" sz="2400" b="1" dirty="0" smtClean="0">
                <a:solidFill>
                  <a:srgbClr val="000000"/>
                </a:solidFill>
                <a:latin typeface="Calibri"/>
                <a:cs typeface="Calibri"/>
              </a:rPr>
              <a:t> S’ouvrir </a:t>
            </a:r>
            <a:r>
              <a:rPr lang="fr-FR" sz="2400" b="1" dirty="0" smtClean="0">
                <a:latin typeface="Calibri"/>
                <a:cs typeface="Calibri"/>
              </a:rPr>
              <a:t>« enfin » sur la Caraïbe</a:t>
            </a:r>
          </a:p>
          <a:p>
            <a:pPr lvl="2">
              <a:spcAft>
                <a:spcPts val="900"/>
              </a:spcAft>
              <a:buFont typeface="Arial"/>
              <a:buChar char="•"/>
              <a:tabLst>
                <a:tab pos="723900" algn="l"/>
              </a:tabLst>
            </a:pPr>
            <a:r>
              <a:rPr lang="fr-FR" sz="2400" b="1" dirty="0" smtClean="0">
                <a:latin typeface="Calibri"/>
                <a:cs typeface="Calibri"/>
              </a:rPr>
              <a:t> </a:t>
            </a:r>
            <a:r>
              <a:rPr lang="fr-FR" sz="2000" b="1" dirty="0" smtClean="0">
                <a:latin typeface="Calibri"/>
                <a:cs typeface="Calibri"/>
              </a:rPr>
              <a:t>Structurer la Coopération médicale </a:t>
            </a:r>
          </a:p>
          <a:p>
            <a:pPr lvl="2">
              <a:spcAft>
                <a:spcPts val="900"/>
              </a:spcAft>
              <a:buFont typeface="Arial"/>
              <a:buChar char="•"/>
              <a:tabLst>
                <a:tab pos="723900" algn="l"/>
              </a:tabLst>
            </a:pPr>
            <a:r>
              <a:rPr lang="fr-FR" sz="2000" b="1" dirty="0" smtClean="0">
                <a:latin typeface="Calibri"/>
                <a:cs typeface="Calibri"/>
              </a:rPr>
              <a:t> Structurer la Coopération Académique</a:t>
            </a:r>
          </a:p>
          <a:p>
            <a:pPr lvl="2">
              <a:spcAft>
                <a:spcPts val="900"/>
              </a:spcAft>
              <a:buFont typeface="Arial"/>
              <a:buChar char="•"/>
              <a:tabLst>
                <a:tab pos="723900" algn="l"/>
              </a:tabLst>
            </a:pPr>
            <a:r>
              <a:rPr lang="fr-FR" sz="2000" b="1" dirty="0" smtClean="0">
                <a:latin typeface="Calibri"/>
                <a:cs typeface="Calibri"/>
              </a:rPr>
              <a:t> Coopérer sur la recherche</a:t>
            </a:r>
          </a:p>
          <a:p>
            <a:pPr lvl="1">
              <a:spcAft>
                <a:spcPts val="900"/>
              </a:spcAft>
              <a:buFont typeface="Arial"/>
              <a:buChar char="•"/>
              <a:tabLst>
                <a:tab pos="723900" algn="l"/>
              </a:tabLst>
            </a:pPr>
            <a:endParaRPr lang="fr-FR" sz="2400" b="1" dirty="0">
              <a:latin typeface="Calibri"/>
              <a:cs typeface="Calibri"/>
            </a:endParaRPr>
          </a:p>
        </p:txBody>
      </p:sp>
      <p:sp>
        <p:nvSpPr>
          <p:cNvPr id="4" name="Rectangle 3"/>
          <p:cNvSpPr/>
          <p:nvPr/>
        </p:nvSpPr>
        <p:spPr>
          <a:xfrm>
            <a:off x="0" y="5902522"/>
            <a:ext cx="9144000" cy="400110"/>
          </a:xfrm>
          <a:prstGeom prst="rect">
            <a:avLst/>
          </a:prstGeom>
        </p:spPr>
        <p:txBody>
          <a:bodyPr wrap="square">
            <a:spAutoFit/>
          </a:bodyPr>
          <a:lstStyle/>
          <a:p>
            <a:pPr marL="349250" lvl="2">
              <a:spcAft>
                <a:spcPts val="900"/>
              </a:spcAft>
              <a:tabLst>
                <a:tab pos="635000" algn="l"/>
              </a:tabLst>
            </a:pPr>
            <a:r>
              <a:rPr lang="fr-FR" sz="2000" i="1" dirty="0">
                <a:solidFill>
                  <a:srgbClr val="000090"/>
                </a:solidFill>
                <a:latin typeface="Calibri"/>
                <a:cs typeface="Calibri"/>
              </a:rPr>
              <a:t>« Trop de projets compromis faute de coordination entre les </a:t>
            </a:r>
            <a:r>
              <a:rPr lang="fr-FR" sz="2000" i="1" dirty="0" smtClean="0">
                <a:solidFill>
                  <a:srgbClr val="000090"/>
                </a:solidFill>
                <a:latin typeface="Calibri"/>
                <a:cs typeface="Calibri"/>
              </a:rPr>
              <a:t> </a:t>
            </a:r>
            <a:r>
              <a:rPr lang="fr-FR" sz="2000" i="1" dirty="0">
                <a:solidFill>
                  <a:srgbClr val="000090"/>
                </a:solidFill>
                <a:latin typeface="Calibri"/>
                <a:cs typeface="Calibri"/>
              </a:rPr>
              <a:t>CHU des Antilles »</a:t>
            </a:r>
          </a:p>
        </p:txBody>
      </p:sp>
    </p:spTree>
    <p:extLst>
      <p:ext uri="{BB962C8B-B14F-4D97-AF65-F5344CB8AC3E}">
        <p14:creationId xmlns:p14="http://schemas.microsoft.com/office/powerpoint/2010/main" val="167459067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337" y="143360"/>
            <a:ext cx="8504693" cy="1483962"/>
          </a:xfrm>
          <a:solidFill>
            <a:srgbClr val="00B0F0"/>
          </a:solidFill>
        </p:spPr>
        <p:txBody>
          <a:bodyPr>
            <a:normAutofit/>
          </a:bodyPr>
          <a:lstStyle/>
          <a:p>
            <a:pPr marL="0" indent="0" algn="ctr">
              <a:lnSpc>
                <a:spcPct val="150000"/>
              </a:lnSpc>
              <a:buNone/>
            </a:pPr>
            <a:r>
              <a:rPr lang="fr-FR" sz="2400" b="1" dirty="0" smtClean="0">
                <a:latin typeface="Arial Black" panose="020B0A04020102020204" pitchFamily="34" charset="0"/>
              </a:rPr>
              <a:t>AVANTAGES IMMEDIATS (4)</a:t>
            </a:r>
            <a:br>
              <a:rPr lang="fr-FR" sz="2400" b="1" dirty="0" smtClean="0">
                <a:latin typeface="Arial Black" panose="020B0A04020102020204" pitchFamily="34" charset="0"/>
              </a:rPr>
            </a:br>
            <a:r>
              <a:rPr lang="fr-FR" sz="2400" b="1" dirty="0" smtClean="0">
                <a:latin typeface="Arial Black" panose="020B0A04020102020204" pitchFamily="34" charset="0"/>
              </a:rPr>
              <a:t>Le Volet Economique</a:t>
            </a:r>
            <a:endParaRPr lang="fr-FR" sz="2400" b="1" dirty="0">
              <a:latin typeface="Arial Black" panose="020B0A04020102020204" pitchFamily="34" charset="0"/>
            </a:endParaRPr>
          </a:p>
        </p:txBody>
      </p:sp>
      <p:sp>
        <p:nvSpPr>
          <p:cNvPr id="3" name="Espace réservé du contenu 2"/>
          <p:cNvSpPr>
            <a:spLocks noGrp="1"/>
          </p:cNvSpPr>
          <p:nvPr>
            <p:ph idx="4294967295"/>
          </p:nvPr>
        </p:nvSpPr>
        <p:spPr>
          <a:xfrm>
            <a:off x="360337" y="1993451"/>
            <a:ext cx="8504694" cy="4375355"/>
          </a:xfrm>
          <a:prstGeom prst="rect">
            <a:avLst/>
          </a:prstGeom>
          <a:solidFill>
            <a:schemeClr val="bg1">
              <a:alpha val="0"/>
            </a:schemeClr>
          </a:solidFill>
        </p:spPr>
        <p:txBody>
          <a:bodyPr>
            <a:normAutofit/>
          </a:bodyPr>
          <a:lstStyle/>
          <a:p>
            <a:pPr>
              <a:spcAft>
                <a:spcPts val="2100"/>
              </a:spcAft>
              <a:buFont typeface="Arial"/>
              <a:buChar char="•"/>
            </a:pPr>
            <a:r>
              <a:rPr lang="fr-FR" sz="2400" b="1" dirty="0" smtClean="0">
                <a:latin typeface="Calibri"/>
                <a:cs typeface="Calibri"/>
              </a:rPr>
              <a:t> Renforcer </a:t>
            </a:r>
            <a:r>
              <a:rPr lang="fr-FR" sz="2400" b="1" dirty="0">
                <a:latin typeface="Calibri"/>
                <a:cs typeface="Calibri"/>
              </a:rPr>
              <a:t>et rationnaliser la </a:t>
            </a:r>
            <a:r>
              <a:rPr lang="fr-FR" sz="2400" b="1" dirty="0" smtClean="0">
                <a:latin typeface="Calibri"/>
                <a:cs typeface="Calibri"/>
              </a:rPr>
              <a:t>gouvernance</a:t>
            </a:r>
          </a:p>
          <a:p>
            <a:pPr>
              <a:spcAft>
                <a:spcPts val="2100"/>
              </a:spcAft>
              <a:buFont typeface="Arial"/>
              <a:buChar char="•"/>
            </a:pPr>
            <a:r>
              <a:rPr lang="fr-FR" sz="2400" b="1" dirty="0" smtClean="0">
                <a:ln w="3175" cmpd="sng">
                  <a:noFill/>
                </a:ln>
                <a:latin typeface="Calibri"/>
                <a:cs typeface="Calibri"/>
              </a:rPr>
              <a:t> Atteindre une taille critique viable</a:t>
            </a:r>
          </a:p>
          <a:p>
            <a:pPr>
              <a:spcAft>
                <a:spcPts val="2100"/>
              </a:spcAft>
              <a:buFont typeface="Arial"/>
              <a:buChar char="•"/>
            </a:pPr>
            <a:r>
              <a:rPr lang="fr-FR" sz="2400" b="1" dirty="0" smtClean="0">
                <a:ln w="3175" cmpd="sng">
                  <a:noFill/>
                </a:ln>
                <a:latin typeface="Calibri"/>
                <a:cs typeface="Calibri"/>
              </a:rPr>
              <a:t> Changer d’image -  </a:t>
            </a:r>
            <a:r>
              <a:rPr lang="fr-FR" sz="2400" b="1" i="1" dirty="0" smtClean="0">
                <a:ln w="3175" cmpd="sng">
                  <a:noFill/>
                </a:ln>
                <a:solidFill>
                  <a:srgbClr val="FF0000"/>
                </a:solidFill>
                <a:latin typeface="Calibri"/>
                <a:cs typeface="Calibri"/>
              </a:rPr>
              <a:t>CHU </a:t>
            </a:r>
            <a:r>
              <a:rPr lang="fr-FR" sz="2400" b="1" i="1" dirty="0">
                <a:ln w="3175" cmpd="sng">
                  <a:noFill/>
                </a:ln>
                <a:solidFill>
                  <a:srgbClr val="FF0000"/>
                </a:solidFill>
                <a:latin typeface="Calibri"/>
                <a:cs typeface="Calibri"/>
              </a:rPr>
              <a:t>de la Caraïbe</a:t>
            </a:r>
            <a:r>
              <a:rPr lang="fr-FR" sz="2400" b="1" dirty="0">
                <a:ln w="3175" cmpd="sng">
                  <a:noFill/>
                </a:ln>
                <a:solidFill>
                  <a:srgbClr val="FF0000"/>
                </a:solidFill>
                <a:latin typeface="Calibri"/>
                <a:cs typeface="Calibri"/>
              </a:rPr>
              <a:t> </a:t>
            </a:r>
            <a:endParaRPr lang="fr-FR" sz="2400" b="1" dirty="0" smtClean="0">
              <a:ln w="3175" cmpd="sng">
                <a:noFill/>
              </a:ln>
              <a:latin typeface="Calibri"/>
              <a:cs typeface="Calibri"/>
            </a:endParaRPr>
          </a:p>
          <a:p>
            <a:pPr lvl="1">
              <a:spcAft>
                <a:spcPts val="2100"/>
              </a:spcAft>
            </a:pPr>
            <a:r>
              <a:rPr lang="fr-FR" sz="2400" b="1" dirty="0" smtClean="0">
                <a:ln w="3175" cmpd="sng">
                  <a:noFill/>
                </a:ln>
                <a:latin typeface="Calibri"/>
                <a:cs typeface="Calibri"/>
              </a:rPr>
              <a:t> </a:t>
            </a:r>
            <a:r>
              <a:rPr lang="fr-FR" b="1" dirty="0" smtClean="0">
                <a:ln w="3175" cmpd="sng">
                  <a:noFill/>
                </a:ln>
                <a:latin typeface="Calibri"/>
                <a:cs typeface="Calibri"/>
              </a:rPr>
              <a:t>une alternative au « syndrome du Boeing » </a:t>
            </a:r>
          </a:p>
          <a:p>
            <a:pPr lvl="1">
              <a:spcAft>
                <a:spcPts val="2100"/>
              </a:spcAft>
            </a:pPr>
            <a:r>
              <a:rPr lang="fr-FR" b="1" dirty="0" smtClean="0">
                <a:ln w="3175" cmpd="sng">
                  <a:noFill/>
                </a:ln>
                <a:latin typeface="Calibri"/>
                <a:cs typeface="Calibri"/>
              </a:rPr>
              <a:t> une alternative pour les expatriés </a:t>
            </a:r>
            <a:r>
              <a:rPr lang="fr-FR" b="1" dirty="0">
                <a:ln w="3175" cmpd="sng">
                  <a:noFill/>
                </a:ln>
                <a:latin typeface="Calibri"/>
                <a:cs typeface="Calibri"/>
              </a:rPr>
              <a:t>français </a:t>
            </a:r>
            <a:r>
              <a:rPr lang="fr-FR" b="1" dirty="0" smtClean="0">
                <a:ln w="3175" cmpd="sng">
                  <a:noFill/>
                </a:ln>
                <a:latin typeface="Calibri"/>
                <a:cs typeface="Calibri"/>
              </a:rPr>
              <a:t>de </a:t>
            </a:r>
            <a:r>
              <a:rPr lang="fr-FR" b="1" dirty="0">
                <a:ln w="3175" cmpd="sng">
                  <a:noFill/>
                </a:ln>
                <a:latin typeface="Calibri"/>
                <a:cs typeface="Calibri"/>
              </a:rPr>
              <a:t>cette région </a:t>
            </a:r>
            <a:r>
              <a:rPr lang="fr-FR" sz="2400" b="1" dirty="0" smtClean="0">
                <a:ln w="3175" cmpd="sng">
                  <a:noFill/>
                </a:ln>
                <a:latin typeface="Calibri"/>
                <a:cs typeface="Calibri"/>
              </a:rPr>
              <a:t> </a:t>
            </a:r>
            <a:endParaRPr lang="fr-FR" sz="2400" b="1" dirty="0">
              <a:ln w="3175" cmpd="sng">
                <a:noFill/>
              </a:ln>
              <a:latin typeface="Calibri"/>
              <a:cs typeface="Calibri"/>
            </a:endParaRPr>
          </a:p>
          <a:p>
            <a:pPr lvl="1">
              <a:spcAft>
                <a:spcPts val="2100"/>
              </a:spcAft>
            </a:pPr>
            <a:r>
              <a:rPr lang="fr-FR" sz="2400" b="1" dirty="0" smtClean="0">
                <a:ln w="3175" cmpd="sng">
                  <a:noFill/>
                </a:ln>
                <a:latin typeface="Calibri"/>
                <a:cs typeface="Calibri"/>
              </a:rPr>
              <a:t> </a:t>
            </a:r>
            <a:r>
              <a:rPr lang="fr-FR" b="1" dirty="0" smtClean="0">
                <a:ln w="3175" cmpd="sng">
                  <a:noFill/>
                </a:ln>
                <a:latin typeface="Calibri"/>
                <a:cs typeface="Calibri"/>
              </a:rPr>
              <a:t>Une ouverture au «</a:t>
            </a:r>
            <a:r>
              <a:rPr lang="fr-FR" b="1" dirty="0">
                <a:ln w="3175" cmpd="sng">
                  <a:noFill/>
                </a:ln>
                <a:latin typeface="Calibri"/>
                <a:cs typeface="Calibri"/>
              </a:rPr>
              <a:t> tourisme médical international </a:t>
            </a:r>
            <a:r>
              <a:rPr lang="fr-FR" b="1" dirty="0" smtClean="0">
                <a:ln w="3175" cmpd="sng">
                  <a:noFill/>
                </a:ln>
                <a:latin typeface="Calibri"/>
                <a:cs typeface="Calibri"/>
              </a:rPr>
              <a:t>»</a:t>
            </a:r>
          </a:p>
          <a:p>
            <a:pPr>
              <a:spcAft>
                <a:spcPts val="2100"/>
              </a:spcAft>
            </a:pPr>
            <a:endParaRPr lang="fr-FR" sz="2400" dirty="0">
              <a:latin typeface="Calibri"/>
              <a:cs typeface="Calibri"/>
            </a:endParaRPr>
          </a:p>
        </p:txBody>
      </p:sp>
    </p:spTree>
    <p:extLst>
      <p:ext uri="{BB962C8B-B14F-4D97-AF65-F5344CB8AC3E}">
        <p14:creationId xmlns:p14="http://schemas.microsoft.com/office/powerpoint/2010/main" val="266232698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olitiques-publiques.com/martinique/wp-content/uploads/sites/2/2014/08/CHU-Fort-de-France.jpg"/>
          <p:cNvPicPr>
            <a:picLocks noGrp="1" noChangeAspect="1" noChangeArrowheads="1"/>
          </p:cNvPicPr>
          <p:nvPr>
            <p:ph idx="4294967295"/>
          </p:nvPr>
        </p:nvPicPr>
        <p:blipFill>
          <a:blip r:embed="rId2" cstate="email">
            <a:extLst>
              <a:ext uri="{28A0092B-C50C-407E-A947-70E740481C1C}">
                <a14:useLocalDpi xmlns:a14="http://schemas.microsoft.com/office/drawing/2010/main"/>
              </a:ext>
            </a:extLst>
          </a:blip>
          <a:srcRect/>
          <a:stretch>
            <a:fillRect/>
          </a:stretch>
        </p:blipFill>
        <p:spPr bwMode="auto">
          <a:xfrm>
            <a:off x="4712969" y="162756"/>
            <a:ext cx="4279594" cy="338311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er 1"/>
          <p:cNvGrpSpPr/>
          <p:nvPr/>
        </p:nvGrpSpPr>
        <p:grpSpPr>
          <a:xfrm>
            <a:off x="5415400" y="3972234"/>
            <a:ext cx="3728600" cy="2215991"/>
            <a:chOff x="4940037" y="3982742"/>
            <a:chExt cx="4178311" cy="2215991"/>
          </a:xfrm>
        </p:grpSpPr>
        <p:sp>
          <p:nvSpPr>
            <p:cNvPr id="4" name="ZoneTexte 3"/>
            <p:cNvSpPr txBox="1"/>
            <p:nvPr/>
          </p:nvSpPr>
          <p:spPr>
            <a:xfrm>
              <a:off x="4940037" y="3982742"/>
              <a:ext cx="1883664" cy="2215991"/>
            </a:xfrm>
            <a:prstGeom prst="rect">
              <a:avLst/>
            </a:prstGeom>
            <a:noFill/>
          </p:spPr>
          <p:txBody>
            <a:bodyPr wrap="square" rtlCol="0">
              <a:spAutoFit/>
            </a:bodyPr>
            <a:lstStyle/>
            <a:p>
              <a:r>
                <a:rPr lang="fr-FR" sz="13800" b="1" dirty="0" smtClean="0"/>
                <a:t>E</a:t>
              </a:r>
              <a:endParaRPr lang="fr-FR" sz="13800" b="1" dirty="0"/>
            </a:p>
          </p:txBody>
        </p:sp>
        <p:sp>
          <p:nvSpPr>
            <p:cNvPr id="6" name="ZoneTexte 5"/>
            <p:cNvSpPr txBox="1"/>
            <p:nvPr/>
          </p:nvSpPr>
          <p:spPr>
            <a:xfrm>
              <a:off x="6181503" y="4403121"/>
              <a:ext cx="2936845" cy="1785104"/>
            </a:xfrm>
            <a:prstGeom prst="rect">
              <a:avLst/>
            </a:prstGeom>
            <a:noFill/>
          </p:spPr>
          <p:txBody>
            <a:bodyPr wrap="square" rtlCol="0">
              <a:spAutoFit/>
            </a:bodyPr>
            <a:lstStyle/>
            <a:p>
              <a:pPr>
                <a:spcAft>
                  <a:spcPts val="1800"/>
                </a:spcAft>
              </a:pPr>
              <a:r>
                <a:rPr lang="fr-FR" b="1" dirty="0"/>
                <a:t>FFICIENCE</a:t>
              </a:r>
            </a:p>
            <a:p>
              <a:pPr>
                <a:spcAft>
                  <a:spcPts val="2400"/>
                </a:spcAft>
              </a:pPr>
              <a:r>
                <a:rPr lang="fr-FR" b="1" dirty="0"/>
                <a:t>XCELLENCE</a:t>
              </a:r>
            </a:p>
            <a:p>
              <a:pPr>
                <a:spcAft>
                  <a:spcPts val="2400"/>
                </a:spcAft>
              </a:pPr>
              <a:r>
                <a:rPr lang="fr-FR" b="1" dirty="0" smtClean="0"/>
                <a:t>COLE </a:t>
              </a:r>
              <a:r>
                <a:rPr lang="fr-FR" b="1" dirty="0"/>
                <a:t>DE </a:t>
              </a:r>
              <a:r>
                <a:rPr lang="fr-FR" b="1" dirty="0" smtClean="0"/>
                <a:t>MEDECINE</a:t>
              </a:r>
            </a:p>
            <a:p>
              <a:pPr>
                <a:spcAft>
                  <a:spcPts val="2400"/>
                </a:spcAft>
              </a:pPr>
              <a:endParaRPr lang="fr-FR" sz="100" b="1" dirty="0" smtClean="0"/>
            </a:p>
          </p:txBody>
        </p:sp>
      </p:grpSp>
      <p:pic>
        <p:nvPicPr>
          <p:cNvPr id="7" name="Espace réservé du contenu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6752" y="162756"/>
            <a:ext cx="4261677" cy="3383116"/>
          </a:xfrm>
          <a:prstGeom prst="rect">
            <a:avLst/>
          </a:prstGeom>
        </p:spPr>
      </p:pic>
      <p:grpSp>
        <p:nvGrpSpPr>
          <p:cNvPr id="3" name="Grouper 2"/>
          <p:cNvGrpSpPr/>
          <p:nvPr/>
        </p:nvGrpSpPr>
        <p:grpSpPr>
          <a:xfrm>
            <a:off x="220714" y="4054070"/>
            <a:ext cx="4287715" cy="2215991"/>
            <a:chOff x="397114" y="4054070"/>
            <a:chExt cx="4213591" cy="2215991"/>
          </a:xfrm>
        </p:grpSpPr>
        <p:sp>
          <p:nvSpPr>
            <p:cNvPr id="11" name="ZoneTexte 10"/>
            <p:cNvSpPr txBox="1"/>
            <p:nvPr/>
          </p:nvSpPr>
          <p:spPr>
            <a:xfrm>
              <a:off x="397114" y="4054070"/>
              <a:ext cx="1883664" cy="2215991"/>
            </a:xfrm>
            <a:prstGeom prst="rect">
              <a:avLst/>
            </a:prstGeom>
            <a:noFill/>
          </p:spPr>
          <p:txBody>
            <a:bodyPr wrap="square" rtlCol="0">
              <a:spAutoFit/>
            </a:bodyPr>
            <a:lstStyle/>
            <a:p>
              <a:r>
                <a:rPr lang="fr-FR" sz="13800" b="1" dirty="0" smtClean="0"/>
                <a:t>E</a:t>
              </a:r>
              <a:endParaRPr lang="fr-FR" sz="13800" b="1" dirty="0"/>
            </a:p>
          </p:txBody>
        </p:sp>
        <p:sp>
          <p:nvSpPr>
            <p:cNvPr id="12" name="ZoneTexte 11"/>
            <p:cNvSpPr txBox="1"/>
            <p:nvPr/>
          </p:nvSpPr>
          <p:spPr>
            <a:xfrm>
              <a:off x="1461548" y="4484957"/>
              <a:ext cx="3149157" cy="1785104"/>
            </a:xfrm>
            <a:prstGeom prst="rect">
              <a:avLst/>
            </a:prstGeom>
            <a:noFill/>
          </p:spPr>
          <p:txBody>
            <a:bodyPr wrap="square" rtlCol="0">
              <a:spAutoFit/>
            </a:bodyPr>
            <a:lstStyle/>
            <a:p>
              <a:pPr>
                <a:spcAft>
                  <a:spcPts val="1800"/>
                </a:spcAft>
              </a:pPr>
              <a:r>
                <a:rPr lang="fr-FR" b="1" dirty="0" smtClean="0"/>
                <a:t>RREURS</a:t>
              </a:r>
              <a:endParaRPr lang="fr-FR" b="1" dirty="0"/>
            </a:p>
            <a:p>
              <a:pPr>
                <a:spcAft>
                  <a:spcPts val="2400"/>
                </a:spcAft>
              </a:pPr>
              <a:endParaRPr lang="fr-FR" b="1" dirty="0" smtClean="0"/>
            </a:p>
            <a:p>
              <a:pPr>
                <a:spcAft>
                  <a:spcPts val="2400"/>
                </a:spcAft>
              </a:pPr>
              <a:r>
                <a:rPr lang="fr-FR" b="1" dirty="0" smtClean="0"/>
                <a:t>CHEC SUPPLEMENTAIRE</a:t>
              </a:r>
            </a:p>
            <a:p>
              <a:pPr>
                <a:spcAft>
                  <a:spcPts val="2400"/>
                </a:spcAft>
              </a:pPr>
              <a:endParaRPr lang="fr-FR" sz="100" b="1" dirty="0" smtClean="0"/>
            </a:p>
          </p:txBody>
        </p:sp>
      </p:grpSp>
      <p:sp>
        <p:nvSpPr>
          <p:cNvPr id="5" name="Ellipse 4"/>
          <p:cNvSpPr/>
          <p:nvPr/>
        </p:nvSpPr>
        <p:spPr>
          <a:xfrm>
            <a:off x="5167259" y="3972234"/>
            <a:ext cx="3842944" cy="2297827"/>
          </a:xfrm>
          <a:prstGeom prst="ellipse">
            <a:avLst/>
          </a:prstGeom>
          <a:gradFill flip="none" rotWithShape="1">
            <a:gsLst>
              <a:gs pos="0">
                <a:schemeClr val="accent1">
                  <a:lumMod val="95000"/>
                  <a:alpha val="0"/>
                </a:schemeClr>
              </a:gs>
              <a:gs pos="100000">
                <a:schemeClr val="accent1">
                  <a:shade val="82000"/>
                  <a:satMod val="125000"/>
                  <a:lumMod val="74000"/>
                  <a:alpha val="0"/>
                </a:schemeClr>
              </a:gs>
            </a:gsLst>
            <a:lin ang="5400000" scaled="0"/>
            <a:tileRect/>
          </a:gra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ZoneTexte 13"/>
          <p:cNvSpPr txBox="1"/>
          <p:nvPr/>
        </p:nvSpPr>
        <p:spPr>
          <a:xfrm>
            <a:off x="4190686" y="4078074"/>
            <a:ext cx="1291538" cy="1862048"/>
          </a:xfrm>
          <a:prstGeom prst="rect">
            <a:avLst/>
          </a:prstGeom>
          <a:noFill/>
        </p:spPr>
        <p:txBody>
          <a:bodyPr wrap="square" rtlCol="0">
            <a:spAutoFit/>
          </a:bodyPr>
          <a:lstStyle/>
          <a:p>
            <a:r>
              <a:rPr lang="fr-FR" sz="11500" dirty="0" smtClean="0">
                <a:solidFill>
                  <a:schemeClr val="accent6"/>
                </a:solidFill>
                <a:latin typeface="Calibri"/>
                <a:cs typeface="Calibri"/>
              </a:rPr>
              <a:t>?</a:t>
            </a:r>
            <a:endParaRPr lang="fr-FR" sz="11500" dirty="0">
              <a:solidFill>
                <a:schemeClr val="accent6"/>
              </a:solidFill>
              <a:latin typeface="Calibri"/>
              <a:cs typeface="Calibri"/>
            </a:endParaRPr>
          </a:p>
        </p:txBody>
      </p:sp>
    </p:spTree>
    <p:extLst>
      <p:ext uri="{BB962C8B-B14F-4D97-AF65-F5344CB8AC3E}">
        <p14:creationId xmlns:p14="http://schemas.microsoft.com/office/powerpoint/2010/main" val="4912961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1" y="1174546"/>
            <a:ext cx="9144000" cy="5025441"/>
          </a:xfrm>
          <a:prstGeom prst="rect">
            <a:avLst/>
          </a:prstGeom>
          <a:solidFill>
            <a:schemeClr val="bg1">
              <a:alpha val="0"/>
            </a:schemeClr>
          </a:solidFill>
        </p:spPr>
        <p:txBody>
          <a:bodyPr>
            <a:normAutofit fontScale="92500" lnSpcReduction="10000"/>
          </a:bodyPr>
          <a:lstStyle/>
          <a:p>
            <a:pPr marL="365760" lvl="1" indent="0">
              <a:spcAft>
                <a:spcPts val="2100"/>
              </a:spcAft>
              <a:buNone/>
            </a:pPr>
            <a:endParaRPr lang="fr-FR" sz="2400" b="1" dirty="0" smtClean="0">
              <a:ln w="3175" cmpd="sng">
                <a:noFill/>
              </a:ln>
              <a:latin typeface="Calibri"/>
              <a:cs typeface="Calibri"/>
            </a:endParaRPr>
          </a:p>
          <a:p>
            <a:pPr lvl="1">
              <a:spcAft>
                <a:spcPts val="2100"/>
              </a:spcAft>
              <a:buFont typeface="Arial"/>
              <a:buChar char="•"/>
            </a:pPr>
            <a:r>
              <a:rPr lang="fr-FR" sz="2400" b="1" dirty="0" smtClean="0">
                <a:ln w="3175" cmpd="sng">
                  <a:noFill/>
                </a:ln>
                <a:latin typeface="Calibri"/>
                <a:cs typeface="Calibri"/>
              </a:rPr>
              <a:t>  un regain de </a:t>
            </a:r>
            <a:r>
              <a:rPr lang="fr-FR" sz="2400" b="1" dirty="0" smtClean="0">
                <a:ln w="3175" cmpd="sng">
                  <a:noFill/>
                </a:ln>
                <a:solidFill>
                  <a:srgbClr val="FF0000"/>
                </a:solidFill>
                <a:latin typeface="Calibri"/>
                <a:cs typeface="Calibri"/>
              </a:rPr>
              <a:t>lucidité</a:t>
            </a:r>
            <a:r>
              <a:rPr lang="fr-FR" sz="2400" b="1" dirty="0" smtClean="0">
                <a:ln w="3175" cmpd="sng">
                  <a:noFill/>
                </a:ln>
                <a:latin typeface="Calibri"/>
                <a:cs typeface="Calibri"/>
              </a:rPr>
              <a:t> et de </a:t>
            </a:r>
            <a:r>
              <a:rPr lang="fr-FR" sz="2400" b="1" dirty="0" smtClean="0">
                <a:ln w="3175" cmpd="sng">
                  <a:noFill/>
                </a:ln>
                <a:solidFill>
                  <a:srgbClr val="FF0000"/>
                </a:solidFill>
                <a:latin typeface="Calibri"/>
                <a:cs typeface="Calibri"/>
              </a:rPr>
              <a:t>vérité</a:t>
            </a:r>
          </a:p>
          <a:p>
            <a:pPr lvl="1">
              <a:spcAft>
                <a:spcPts val="2100"/>
              </a:spcAft>
              <a:buFont typeface="Arial"/>
              <a:buChar char="•"/>
            </a:pPr>
            <a:r>
              <a:rPr lang="fr-FR" sz="2400" b="1" dirty="0" smtClean="0">
                <a:ln w="3175" cmpd="sng">
                  <a:noFill/>
                </a:ln>
                <a:latin typeface="Calibri"/>
                <a:cs typeface="Calibri"/>
              </a:rPr>
              <a:t>  une </a:t>
            </a:r>
            <a:r>
              <a:rPr lang="fr-FR" sz="2400" b="1" dirty="0" smtClean="0">
                <a:ln w="3175" cmpd="sng">
                  <a:noFill/>
                </a:ln>
                <a:solidFill>
                  <a:srgbClr val="FF0000"/>
                </a:solidFill>
                <a:latin typeface="Calibri"/>
                <a:cs typeface="Calibri"/>
              </a:rPr>
              <a:t>communication</a:t>
            </a:r>
            <a:r>
              <a:rPr lang="fr-FR" sz="2400" b="1" dirty="0" smtClean="0">
                <a:ln w="3175" cmpd="sng">
                  <a:noFill/>
                </a:ln>
                <a:latin typeface="Calibri"/>
                <a:cs typeface="Calibri"/>
              </a:rPr>
              <a:t> riche de nos valeurs</a:t>
            </a:r>
          </a:p>
          <a:p>
            <a:pPr lvl="1">
              <a:spcAft>
                <a:spcPts val="2100"/>
              </a:spcAft>
              <a:buFont typeface="Arial"/>
              <a:buChar char="•"/>
            </a:pPr>
            <a:r>
              <a:rPr lang="fr-FR" sz="2400" b="1" dirty="0" smtClean="0">
                <a:ln w="3175" cmpd="sng">
                  <a:noFill/>
                </a:ln>
                <a:latin typeface="Calibri"/>
                <a:cs typeface="Calibri"/>
              </a:rPr>
              <a:t> un </a:t>
            </a:r>
            <a:r>
              <a:rPr lang="fr-FR" sz="2400" b="1" dirty="0" smtClean="0">
                <a:ln w="3175" cmpd="sng">
                  <a:noFill/>
                </a:ln>
                <a:solidFill>
                  <a:srgbClr val="FF0000"/>
                </a:solidFill>
                <a:latin typeface="Calibri"/>
                <a:cs typeface="Calibri"/>
              </a:rPr>
              <a:t>soutien</a:t>
            </a:r>
            <a:r>
              <a:rPr lang="fr-FR" sz="2400" b="1" dirty="0" smtClean="0">
                <a:ln w="3175" cmpd="sng">
                  <a:noFill/>
                </a:ln>
                <a:latin typeface="Calibri"/>
                <a:cs typeface="Calibri"/>
              </a:rPr>
              <a:t> sans faille des tutelles (mesures non-conventionnelles)</a:t>
            </a:r>
            <a:endParaRPr lang="fr-FR" sz="2400" b="1" dirty="0">
              <a:ln w="3175" cmpd="sng">
                <a:noFill/>
              </a:ln>
              <a:latin typeface="Calibri"/>
              <a:cs typeface="Calibri"/>
            </a:endParaRPr>
          </a:p>
          <a:p>
            <a:pPr lvl="1">
              <a:spcAft>
                <a:spcPts val="2100"/>
              </a:spcAft>
              <a:buFont typeface="Arial"/>
              <a:buChar char="•"/>
            </a:pPr>
            <a:r>
              <a:rPr lang="fr-FR" sz="2400" b="1" dirty="0" smtClean="0">
                <a:ln w="3175" cmpd="sng">
                  <a:noFill/>
                </a:ln>
                <a:latin typeface="Calibri"/>
                <a:cs typeface="Calibri"/>
              </a:rPr>
              <a:t> une </a:t>
            </a:r>
            <a:r>
              <a:rPr lang="fr-FR" sz="2400" b="1" dirty="0">
                <a:ln w="3175" cmpd="sng">
                  <a:noFill/>
                </a:ln>
                <a:latin typeface="Calibri"/>
                <a:cs typeface="Calibri"/>
              </a:rPr>
              <a:t>gouvernance </a:t>
            </a:r>
            <a:r>
              <a:rPr lang="fr-FR" sz="2400" b="1" dirty="0" smtClean="0">
                <a:ln w="3175" cmpd="sng">
                  <a:noFill/>
                </a:ln>
                <a:latin typeface="Calibri"/>
                <a:cs typeface="Calibri"/>
              </a:rPr>
              <a:t>innovante dans le </a:t>
            </a:r>
            <a:r>
              <a:rPr lang="fr-FR" sz="2400" b="1" dirty="0" smtClean="0">
                <a:ln w="3175" cmpd="sng">
                  <a:noFill/>
                </a:ln>
                <a:solidFill>
                  <a:srgbClr val="FF0000"/>
                </a:solidFill>
                <a:latin typeface="Calibri"/>
                <a:cs typeface="Calibri"/>
              </a:rPr>
              <a:t>respect</a:t>
            </a:r>
            <a:r>
              <a:rPr lang="fr-FR" sz="2400" b="1" dirty="0" smtClean="0">
                <a:ln w="3175" cmpd="sng">
                  <a:noFill/>
                </a:ln>
                <a:latin typeface="Calibri"/>
                <a:cs typeface="Calibri"/>
              </a:rPr>
              <a:t> de chaque partenaire</a:t>
            </a:r>
          </a:p>
          <a:p>
            <a:pPr lvl="1">
              <a:spcAft>
                <a:spcPts val="2100"/>
              </a:spcAft>
              <a:buFont typeface="Arial"/>
              <a:buChar char="•"/>
            </a:pPr>
            <a:r>
              <a:rPr lang="fr-FR" sz="2400" b="1" dirty="0" smtClean="0">
                <a:ln w="3175" cmpd="sng">
                  <a:noFill/>
                </a:ln>
                <a:latin typeface="Calibri"/>
                <a:cs typeface="Calibri"/>
              </a:rPr>
              <a:t> une </a:t>
            </a:r>
            <a:r>
              <a:rPr lang="fr-FR" sz="2400" b="1" dirty="0">
                <a:ln w="3175" cmpd="sng">
                  <a:noFill/>
                </a:ln>
                <a:latin typeface="Calibri"/>
                <a:cs typeface="Calibri"/>
              </a:rPr>
              <a:t>ARS </a:t>
            </a:r>
            <a:r>
              <a:rPr lang="fr-FR" sz="2400" b="1" dirty="0" smtClean="0">
                <a:ln w="3175" cmpd="sng">
                  <a:noFill/>
                </a:ln>
                <a:latin typeface="Calibri"/>
                <a:cs typeface="Calibri"/>
              </a:rPr>
              <a:t>commune, </a:t>
            </a:r>
            <a:r>
              <a:rPr lang="fr-FR" sz="2400" b="1" dirty="0">
                <a:ln w="3175" cmpd="sng">
                  <a:noFill/>
                </a:ln>
                <a:latin typeface="Calibri"/>
                <a:cs typeface="Calibri"/>
              </a:rPr>
              <a:t>garante du maintien de </a:t>
            </a:r>
            <a:r>
              <a:rPr lang="fr-FR" sz="2400" b="1" dirty="0" smtClean="0">
                <a:ln w="3175" cmpd="sng">
                  <a:noFill/>
                </a:ln>
                <a:latin typeface="Calibri"/>
                <a:cs typeface="Calibri"/>
              </a:rPr>
              <a:t>l’</a:t>
            </a:r>
            <a:r>
              <a:rPr lang="fr-FR" sz="2400" b="1" dirty="0" smtClean="0">
                <a:ln w="3175" cmpd="sng">
                  <a:noFill/>
                </a:ln>
                <a:solidFill>
                  <a:srgbClr val="FF0000"/>
                </a:solidFill>
                <a:latin typeface="Calibri"/>
                <a:cs typeface="Calibri"/>
              </a:rPr>
              <a:t>équité</a:t>
            </a:r>
          </a:p>
          <a:p>
            <a:pPr lvl="1">
              <a:spcAft>
                <a:spcPts val="2100"/>
              </a:spcAft>
              <a:buFont typeface="Arial"/>
              <a:buChar char="•"/>
            </a:pPr>
            <a:r>
              <a:rPr lang="fr-FR" sz="2400" b="1" dirty="0" smtClean="0">
                <a:ln w="3175" cmpd="sng">
                  <a:noFill/>
                </a:ln>
                <a:latin typeface="Calibri"/>
                <a:cs typeface="Calibri"/>
              </a:rPr>
              <a:t> un </a:t>
            </a:r>
            <a:r>
              <a:rPr lang="fr-FR" sz="2400" b="1" dirty="0" err="1" smtClean="0">
                <a:ln w="3175" cmpd="sng">
                  <a:noFill/>
                </a:ln>
                <a:solidFill>
                  <a:srgbClr val="FF0000"/>
                </a:solidFill>
                <a:latin typeface="Calibri"/>
                <a:cs typeface="Calibri"/>
              </a:rPr>
              <a:t>co</a:t>
            </a:r>
            <a:r>
              <a:rPr lang="fr-FR" sz="2400" b="1" dirty="0" smtClean="0">
                <a:ln w="3175" cmpd="sng">
                  <a:noFill/>
                </a:ln>
                <a:solidFill>
                  <a:srgbClr val="FF0000"/>
                </a:solidFill>
                <a:latin typeface="Calibri"/>
                <a:cs typeface="Calibri"/>
              </a:rPr>
              <a:t>-pilotage </a:t>
            </a:r>
            <a:r>
              <a:rPr lang="fr-FR" sz="2400" b="1" dirty="0" smtClean="0">
                <a:ln w="3175" cmpd="sng">
                  <a:noFill/>
                </a:ln>
                <a:latin typeface="Calibri"/>
                <a:cs typeface="Calibri"/>
              </a:rPr>
              <a:t>engagé </a:t>
            </a:r>
            <a:r>
              <a:rPr lang="fr-FR" sz="2400" b="1" dirty="0">
                <a:ln w="3175" cmpd="sng">
                  <a:noFill/>
                </a:ln>
                <a:latin typeface="Calibri"/>
                <a:cs typeface="Calibri"/>
              </a:rPr>
              <a:t>par les </a:t>
            </a:r>
            <a:r>
              <a:rPr lang="fr-FR" sz="2400" b="1" dirty="0" smtClean="0">
                <a:ln w="3175" cmpd="sng">
                  <a:noFill/>
                </a:ln>
                <a:latin typeface="Calibri"/>
                <a:cs typeface="Calibri"/>
              </a:rPr>
              <a:t>élus des deux Iles</a:t>
            </a:r>
          </a:p>
          <a:p>
            <a:pPr lvl="1">
              <a:spcAft>
                <a:spcPts val="2100"/>
              </a:spcAft>
              <a:buFont typeface="Arial"/>
              <a:buChar char="•"/>
            </a:pPr>
            <a:r>
              <a:rPr lang="fr-FR" sz="2400" b="1" dirty="0">
                <a:ln w="3175" cmpd="sng">
                  <a:noFill/>
                </a:ln>
                <a:latin typeface="Calibri"/>
                <a:cs typeface="Calibri"/>
              </a:rPr>
              <a:t> </a:t>
            </a:r>
            <a:r>
              <a:rPr lang="fr-FR" sz="2400" b="1" dirty="0" smtClean="0">
                <a:ln w="3175" cmpd="sng">
                  <a:noFill/>
                </a:ln>
                <a:latin typeface="Calibri"/>
                <a:cs typeface="Calibri"/>
              </a:rPr>
              <a:t>une </a:t>
            </a:r>
            <a:r>
              <a:rPr lang="fr-FR" sz="2400" b="1" dirty="0" smtClean="0">
                <a:ln w="3175" cmpd="sng">
                  <a:noFill/>
                </a:ln>
                <a:solidFill>
                  <a:srgbClr val="FF0000"/>
                </a:solidFill>
                <a:latin typeface="Calibri"/>
                <a:cs typeface="Calibri"/>
              </a:rPr>
              <a:t>sanctuarisation</a:t>
            </a:r>
            <a:r>
              <a:rPr lang="fr-FR" sz="2400" b="1" dirty="0" smtClean="0">
                <a:ln w="3175" cmpd="sng">
                  <a:noFill/>
                </a:ln>
                <a:latin typeface="Calibri"/>
                <a:cs typeface="Calibri"/>
              </a:rPr>
              <a:t> de la santé</a:t>
            </a:r>
            <a:endParaRPr lang="fr-FR" sz="2400" b="1" dirty="0">
              <a:latin typeface="Calibri"/>
              <a:cs typeface="Calibri"/>
            </a:endParaRPr>
          </a:p>
        </p:txBody>
      </p:sp>
      <p:sp>
        <p:nvSpPr>
          <p:cNvPr id="4" name="Titre 1"/>
          <p:cNvSpPr>
            <a:spLocks noGrp="1"/>
          </p:cNvSpPr>
          <p:nvPr>
            <p:ph type="title"/>
          </p:nvPr>
        </p:nvSpPr>
        <p:spPr>
          <a:xfrm>
            <a:off x="282236" y="201478"/>
            <a:ext cx="8467075" cy="1103968"/>
          </a:xfrm>
          <a:solidFill>
            <a:srgbClr val="00B0F0"/>
          </a:solidFill>
        </p:spPr>
        <p:txBody>
          <a:bodyPr>
            <a:normAutofit/>
          </a:bodyPr>
          <a:lstStyle/>
          <a:p>
            <a:pPr marL="0" indent="0" algn="ctr">
              <a:lnSpc>
                <a:spcPct val="200000"/>
              </a:lnSpc>
              <a:buNone/>
            </a:pPr>
            <a:r>
              <a:rPr lang="fr-FR" sz="2400" b="1" dirty="0" smtClean="0">
                <a:latin typeface="Arial Black" panose="020B0A04020102020204" pitchFamily="34" charset="0"/>
              </a:rPr>
              <a:t>POUR REUSSIR LE C.H.U DE LA CARAÏBE </a:t>
            </a:r>
            <a:endParaRPr lang="fr-FR" sz="2400" b="1" dirty="0">
              <a:latin typeface="Arial Black" panose="020B0A04020102020204" pitchFamily="34" charset="0"/>
            </a:endParaRPr>
          </a:p>
        </p:txBody>
      </p:sp>
    </p:spTree>
    <p:extLst>
      <p:ext uri="{BB962C8B-B14F-4D97-AF65-F5344CB8AC3E}">
        <p14:creationId xmlns:p14="http://schemas.microsoft.com/office/powerpoint/2010/main" val="206792982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7346" y="207771"/>
            <a:ext cx="8681696" cy="1019015"/>
          </a:xfrm>
          <a:solidFill>
            <a:srgbClr val="00B0F0"/>
          </a:solidFill>
        </p:spPr>
        <p:txBody>
          <a:bodyPr/>
          <a:lstStyle/>
          <a:p>
            <a:pPr marL="0" indent="0" algn="ctr">
              <a:lnSpc>
                <a:spcPct val="150000"/>
              </a:lnSpc>
              <a:buNone/>
            </a:pPr>
            <a:r>
              <a:rPr lang="fr-FR" sz="2400" b="0" dirty="0" smtClean="0">
                <a:solidFill>
                  <a:srgbClr val="002060"/>
                </a:solidFill>
                <a:latin typeface="Arial Black" panose="020B0A04020102020204" pitchFamily="34" charset="0"/>
              </a:rPr>
              <a:t>LES ETAPES – LE CALENDRIER</a:t>
            </a:r>
            <a:endParaRPr lang="fr-FR" sz="2400" b="0" dirty="0">
              <a:solidFill>
                <a:srgbClr val="002060"/>
              </a:solidFill>
              <a:latin typeface="Arial Black" panose="020B0A04020102020204" pitchFamily="34" charset="0"/>
            </a:endParaRPr>
          </a:p>
        </p:txBody>
      </p:sp>
      <p:sp>
        <p:nvSpPr>
          <p:cNvPr id="3" name="Espace réservé du contenu 2"/>
          <p:cNvSpPr>
            <a:spLocks noGrp="1"/>
          </p:cNvSpPr>
          <p:nvPr>
            <p:ph idx="4294967295"/>
          </p:nvPr>
        </p:nvSpPr>
        <p:spPr>
          <a:xfrm>
            <a:off x="267346" y="1534781"/>
            <a:ext cx="8876654" cy="5821582"/>
          </a:xfrm>
          <a:prstGeom prst="rect">
            <a:avLst/>
          </a:prstGeom>
          <a:solidFill>
            <a:schemeClr val="bg1">
              <a:alpha val="0"/>
            </a:schemeClr>
          </a:solidFill>
        </p:spPr>
        <p:txBody>
          <a:bodyPr>
            <a:normAutofit fontScale="47500" lnSpcReduction="20000"/>
          </a:bodyPr>
          <a:lstStyle/>
          <a:p>
            <a:pPr marL="0" indent="0">
              <a:lnSpc>
                <a:spcPct val="130000"/>
              </a:lnSpc>
              <a:buNone/>
            </a:pPr>
            <a:endParaRPr lang="fr-FR" sz="2600" b="1" dirty="0" smtClean="0">
              <a:ln w="3175" cmpd="sng">
                <a:noFill/>
              </a:ln>
              <a:solidFill>
                <a:schemeClr val="bg1"/>
              </a:solidFill>
              <a:latin typeface="Calibri"/>
              <a:cs typeface="Calibri"/>
            </a:endParaRPr>
          </a:p>
          <a:p>
            <a:pPr>
              <a:lnSpc>
                <a:spcPct val="130000"/>
              </a:lnSpc>
              <a:buFont typeface="Arial"/>
              <a:buChar char="•"/>
            </a:pPr>
            <a:r>
              <a:rPr lang="fr-FR" sz="4200" b="1" dirty="0" smtClean="0">
                <a:ln w="3175" cmpd="sng">
                  <a:noFill/>
                </a:ln>
                <a:latin typeface="Calibri"/>
                <a:cs typeface="Calibri"/>
              </a:rPr>
              <a:t> Une demande exprimée des élus, des syndicats et des médecins</a:t>
            </a:r>
          </a:p>
          <a:p>
            <a:pPr>
              <a:lnSpc>
                <a:spcPct val="130000"/>
              </a:lnSpc>
              <a:buFont typeface="Arial"/>
              <a:buChar char="•"/>
            </a:pPr>
            <a:r>
              <a:rPr lang="fr-FR" sz="4200" b="1" dirty="0" smtClean="0">
                <a:ln w="3175" cmpd="sng">
                  <a:noFill/>
                </a:ln>
                <a:latin typeface="Calibri"/>
                <a:cs typeface="Calibri"/>
              </a:rPr>
              <a:t>La mise en place d’un comité de pilotage Médico-Administratif paritaire</a:t>
            </a:r>
          </a:p>
          <a:p>
            <a:pPr>
              <a:lnSpc>
                <a:spcPct val="160000"/>
              </a:lnSpc>
              <a:spcBef>
                <a:spcPts val="0"/>
              </a:spcBef>
              <a:buFont typeface="Arial"/>
              <a:buChar char="•"/>
            </a:pPr>
            <a:r>
              <a:rPr lang="fr-FR" sz="4200" b="1" dirty="0">
                <a:ln w="3175" cmpd="sng">
                  <a:noFill/>
                </a:ln>
                <a:latin typeface="Calibri"/>
                <a:cs typeface="Calibri"/>
              </a:rPr>
              <a:t> </a:t>
            </a:r>
            <a:r>
              <a:rPr lang="fr-FR" sz="4200" b="1" dirty="0" smtClean="0">
                <a:ln w="3175" cmpd="sng">
                  <a:noFill/>
                </a:ln>
                <a:latin typeface="Calibri"/>
                <a:cs typeface="Calibri"/>
              </a:rPr>
              <a:t>Une réflexion et des propositions autocentrées sur toutes les unités des CHU</a:t>
            </a:r>
          </a:p>
          <a:p>
            <a:pPr>
              <a:lnSpc>
                <a:spcPct val="160000"/>
              </a:lnSpc>
              <a:spcBef>
                <a:spcPts val="0"/>
              </a:spcBef>
              <a:buFont typeface="Arial"/>
              <a:buChar char="•"/>
            </a:pPr>
            <a:r>
              <a:rPr lang="fr-FR" sz="4200" b="1" dirty="0" smtClean="0">
                <a:ln w="3175" cmpd="sng">
                  <a:noFill/>
                </a:ln>
                <a:latin typeface="Calibri"/>
                <a:cs typeface="Calibri"/>
              </a:rPr>
              <a:t> Une  Mise en place  progressive  au fur et à mesure de l’avancée des travaux</a:t>
            </a:r>
          </a:p>
          <a:p>
            <a:pPr>
              <a:lnSpc>
                <a:spcPct val="160000"/>
              </a:lnSpc>
              <a:spcBef>
                <a:spcPts val="0"/>
              </a:spcBef>
              <a:buFont typeface="Arial"/>
              <a:buChar char="•"/>
            </a:pPr>
            <a:r>
              <a:rPr lang="fr-FR" sz="4200" b="1" dirty="0" smtClean="0">
                <a:ln w="3175" cmpd="sng">
                  <a:noFill/>
                </a:ln>
                <a:latin typeface="Calibri"/>
                <a:cs typeface="Calibri"/>
              </a:rPr>
              <a:t> Un projet d’établissement, une CME, une direction, une ARS</a:t>
            </a:r>
          </a:p>
          <a:p>
            <a:pPr marL="45720" indent="0">
              <a:lnSpc>
                <a:spcPct val="160000"/>
              </a:lnSpc>
              <a:spcBef>
                <a:spcPts val="0"/>
              </a:spcBef>
              <a:buNone/>
            </a:pPr>
            <a:endParaRPr lang="fr-FR" sz="3400" b="1" dirty="0" smtClean="0">
              <a:ln w="3175" cmpd="sng">
                <a:noFill/>
              </a:ln>
              <a:latin typeface="Calibri"/>
              <a:cs typeface="Calibri"/>
            </a:endParaRPr>
          </a:p>
          <a:p>
            <a:pPr>
              <a:lnSpc>
                <a:spcPct val="160000"/>
              </a:lnSpc>
              <a:spcBef>
                <a:spcPts val="0"/>
              </a:spcBef>
              <a:buFont typeface="Arial"/>
              <a:buChar char="•"/>
            </a:pPr>
            <a:endParaRPr lang="fr-FR" sz="3400" b="1" dirty="0" smtClean="0">
              <a:ln w="3175" cmpd="sng">
                <a:noFill/>
              </a:ln>
              <a:latin typeface="Calibri"/>
              <a:cs typeface="Calibri"/>
            </a:endParaRPr>
          </a:p>
          <a:p>
            <a:pPr>
              <a:lnSpc>
                <a:spcPct val="130000"/>
              </a:lnSpc>
              <a:buFont typeface="Arial"/>
              <a:buChar char="•"/>
            </a:pPr>
            <a:r>
              <a:rPr lang="fr-FR" sz="3800" b="1" dirty="0" smtClean="0">
                <a:ln w="3175" cmpd="sng">
                  <a:noFill/>
                </a:ln>
                <a:latin typeface="Calibri"/>
                <a:cs typeface="Calibri"/>
              </a:rPr>
              <a:t>Calendrier contraint</a:t>
            </a:r>
          </a:p>
          <a:p>
            <a:pPr lvl="1">
              <a:lnSpc>
                <a:spcPct val="130000"/>
              </a:lnSpc>
            </a:pPr>
            <a:r>
              <a:rPr lang="fr-FR" sz="3200" b="1" dirty="0" smtClean="0">
                <a:ln w="3175" cmpd="sng">
                  <a:noFill/>
                </a:ln>
                <a:latin typeface="Calibri"/>
                <a:cs typeface="Calibri"/>
              </a:rPr>
              <a:t>Les échéances électorales de 2017 </a:t>
            </a:r>
          </a:p>
          <a:p>
            <a:pPr lvl="1">
              <a:lnSpc>
                <a:spcPct val="130000"/>
              </a:lnSpc>
            </a:pPr>
            <a:r>
              <a:rPr lang="fr-FR" sz="3200" b="1" dirty="0" smtClean="0">
                <a:ln w="3175" cmpd="sng">
                  <a:noFill/>
                </a:ln>
                <a:latin typeface="Calibri"/>
                <a:cs typeface="Calibri"/>
              </a:rPr>
              <a:t>Ouverture « à haut risque »  du </a:t>
            </a:r>
            <a:r>
              <a:rPr lang="fr-FR" sz="3200" b="1" dirty="0">
                <a:ln w="3175" cmpd="sng">
                  <a:noFill/>
                </a:ln>
                <a:latin typeface="Calibri"/>
                <a:cs typeface="Calibri"/>
              </a:rPr>
              <a:t>nouveau plateau technique du CHU de </a:t>
            </a:r>
            <a:r>
              <a:rPr lang="fr-FR" sz="3200" b="1" dirty="0" smtClean="0">
                <a:ln w="3175" cmpd="sng">
                  <a:noFill/>
                </a:ln>
                <a:latin typeface="Calibri"/>
                <a:cs typeface="Calibri"/>
              </a:rPr>
              <a:t>Martinique	</a:t>
            </a:r>
            <a:r>
              <a:rPr lang="fr-FR" sz="3200" b="1" dirty="0" smtClean="0">
                <a:ln w="3175" cmpd="sng">
                  <a:noFill/>
                </a:ln>
                <a:solidFill>
                  <a:srgbClr val="FF0000"/>
                </a:solidFill>
                <a:latin typeface="Calibri"/>
                <a:cs typeface="Calibri"/>
              </a:rPr>
              <a:t> 2017</a:t>
            </a:r>
            <a:endParaRPr lang="fr-FR" sz="3200" b="1" dirty="0">
              <a:ln w="3175" cmpd="sng">
                <a:noFill/>
              </a:ln>
              <a:solidFill>
                <a:srgbClr val="FF0000"/>
              </a:solidFill>
              <a:latin typeface="Calibri"/>
              <a:cs typeface="Calibri"/>
            </a:endParaRPr>
          </a:p>
          <a:p>
            <a:pPr lvl="1">
              <a:lnSpc>
                <a:spcPct val="130000"/>
              </a:lnSpc>
            </a:pPr>
            <a:r>
              <a:rPr lang="fr-FR" sz="3200" b="1" dirty="0" smtClean="0">
                <a:ln w="3175" cmpd="sng">
                  <a:noFill/>
                </a:ln>
                <a:latin typeface="Calibri"/>
                <a:cs typeface="Calibri"/>
              </a:rPr>
              <a:t>Reconstruction </a:t>
            </a:r>
            <a:r>
              <a:rPr lang="fr-FR" sz="3200" b="1" dirty="0">
                <a:ln w="3175" cmpd="sng">
                  <a:noFill/>
                </a:ln>
                <a:latin typeface="Calibri"/>
                <a:cs typeface="Calibri"/>
              </a:rPr>
              <a:t>du CHU de la </a:t>
            </a:r>
            <a:r>
              <a:rPr lang="fr-FR" sz="3200" b="1" dirty="0" smtClean="0">
                <a:ln w="3175" cmpd="sng">
                  <a:noFill/>
                </a:ln>
                <a:latin typeface="Calibri"/>
                <a:cs typeface="Calibri"/>
              </a:rPr>
              <a:t>Guadeloupe				 </a:t>
            </a:r>
            <a:r>
              <a:rPr lang="fr-FR" sz="3200" b="1" dirty="0" smtClean="0">
                <a:ln w="3175" cmpd="sng">
                  <a:noFill/>
                </a:ln>
                <a:solidFill>
                  <a:srgbClr val="FF0000"/>
                </a:solidFill>
                <a:latin typeface="Calibri"/>
                <a:cs typeface="Calibri"/>
              </a:rPr>
              <a:t>2021</a:t>
            </a:r>
            <a:endParaRPr lang="fr-FR" sz="2600" b="1" dirty="0" smtClean="0">
              <a:ln w="3175" cmpd="sng">
                <a:noFill/>
              </a:ln>
              <a:solidFill>
                <a:srgbClr val="FF0000"/>
              </a:solidFill>
              <a:latin typeface="Calibri"/>
              <a:cs typeface="Calibri"/>
            </a:endParaRPr>
          </a:p>
          <a:p>
            <a:pPr lvl="2">
              <a:lnSpc>
                <a:spcPct val="130000"/>
              </a:lnSpc>
              <a:buFont typeface="Wingdings" panose="05000000000000000000" pitchFamily="2" charset="2"/>
              <a:buChar char="§"/>
            </a:pPr>
            <a:endParaRPr lang="fr-FR" sz="2200" dirty="0">
              <a:latin typeface="Calibri"/>
              <a:cs typeface="Calibri"/>
            </a:endParaRPr>
          </a:p>
          <a:p>
            <a:pPr marL="0" indent="0">
              <a:lnSpc>
                <a:spcPct val="130000"/>
              </a:lnSpc>
              <a:buNone/>
            </a:pPr>
            <a:r>
              <a:rPr lang="fr-FR" sz="3000" b="1" dirty="0" smtClean="0">
                <a:ln w="3175" cmpd="sng">
                  <a:noFill/>
                </a:ln>
                <a:latin typeface="Calibri"/>
                <a:cs typeface="Calibri"/>
              </a:rPr>
              <a:t> </a:t>
            </a:r>
            <a:endParaRPr lang="fr-FR" sz="3000" b="1" dirty="0">
              <a:ln w="3175" cmpd="sng">
                <a:noFill/>
              </a:ln>
              <a:latin typeface="Calibri"/>
              <a:cs typeface="Calibri"/>
            </a:endParaRPr>
          </a:p>
        </p:txBody>
      </p:sp>
    </p:spTree>
    <p:extLst>
      <p:ext uri="{BB962C8B-B14F-4D97-AF65-F5344CB8AC3E}">
        <p14:creationId xmlns:p14="http://schemas.microsoft.com/office/powerpoint/2010/main" val="132459288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51142" y="1019388"/>
            <a:ext cx="8285987" cy="5532284"/>
          </a:xfrm>
          <a:prstGeom prst="rect">
            <a:avLst/>
          </a:prstGeom>
          <a:noFill/>
        </p:spPr>
        <p:txBody>
          <a:bodyPr wrap="square" rtlCol="0">
            <a:spAutoFit/>
          </a:bodyPr>
          <a:lstStyle/>
          <a:p>
            <a:pPr algn="ctr"/>
            <a:r>
              <a:rPr lang="fr-FR" b="1" dirty="0" smtClean="0"/>
              <a:t>Destinataires</a:t>
            </a:r>
            <a:r>
              <a:rPr lang="fr-FR" dirty="0"/>
              <a:t> </a:t>
            </a:r>
            <a:r>
              <a:rPr lang="fr-FR" dirty="0" smtClean="0"/>
              <a:t>:</a:t>
            </a:r>
          </a:p>
          <a:p>
            <a:pPr algn="ctr"/>
            <a:endParaRPr lang="fr-FR" sz="2000" dirty="0"/>
          </a:p>
          <a:p>
            <a:pPr algn="ctr"/>
            <a:r>
              <a:rPr lang="fr-FR" sz="1400" b="1" i="1" dirty="0"/>
              <a:t>Madame </a:t>
            </a:r>
            <a:r>
              <a:rPr lang="fr-FR" sz="1400" b="1" i="1" dirty="0" err="1"/>
              <a:t>Marisol</a:t>
            </a:r>
            <a:r>
              <a:rPr lang="fr-FR" sz="1400" b="1" i="1" dirty="0"/>
              <a:t> TOURAINE</a:t>
            </a:r>
          </a:p>
          <a:p>
            <a:pPr algn="ctr"/>
            <a:r>
              <a:rPr lang="fr-FR" sz="1400" dirty="0"/>
              <a:t>Ministre des Affaires sociales et de la Santé</a:t>
            </a:r>
          </a:p>
          <a:p>
            <a:pPr algn="ctr"/>
            <a:r>
              <a:rPr lang="fr-FR" sz="1400" dirty="0"/>
              <a:t> </a:t>
            </a:r>
          </a:p>
          <a:p>
            <a:pPr algn="ctr"/>
            <a:r>
              <a:rPr lang="fr-FR" sz="1400" b="1" i="1" dirty="0"/>
              <a:t>Madame Najat VALLAUD-BELKACEM</a:t>
            </a:r>
          </a:p>
          <a:p>
            <a:pPr algn="ctr"/>
            <a:r>
              <a:rPr lang="fr-FR" sz="1400" dirty="0"/>
              <a:t>Ministre de l’Education nationale, de l’enseignement supérieur et de la recherche</a:t>
            </a:r>
          </a:p>
          <a:p>
            <a:pPr algn="ctr"/>
            <a:r>
              <a:rPr lang="fr-FR" sz="1400" dirty="0"/>
              <a:t> </a:t>
            </a:r>
          </a:p>
          <a:p>
            <a:pPr algn="ctr"/>
            <a:r>
              <a:rPr lang="fr-FR" sz="1400" b="1" i="1" dirty="0"/>
              <a:t>Madame </a:t>
            </a:r>
            <a:r>
              <a:rPr lang="fr-FR" sz="1400" b="1" i="1" dirty="0" err="1"/>
              <a:t>Ericka</a:t>
            </a:r>
            <a:r>
              <a:rPr lang="fr-FR" sz="1400" b="1" i="1" dirty="0"/>
              <a:t> BAREIGTS</a:t>
            </a:r>
          </a:p>
          <a:p>
            <a:pPr algn="ctr"/>
            <a:r>
              <a:rPr lang="fr-FR" sz="1400" dirty="0"/>
              <a:t>Ministre des Outre-mer</a:t>
            </a:r>
          </a:p>
          <a:p>
            <a:pPr algn="ctr"/>
            <a:r>
              <a:rPr lang="fr-FR" sz="1400" dirty="0"/>
              <a:t> </a:t>
            </a:r>
          </a:p>
          <a:p>
            <a:pPr algn="ctr"/>
            <a:r>
              <a:rPr lang="fr-FR" sz="1400" b="1" i="1" dirty="0"/>
              <a:t>Monsieur Thierry MANDON</a:t>
            </a:r>
          </a:p>
          <a:p>
            <a:pPr algn="ctr"/>
            <a:r>
              <a:rPr lang="fr-FR" sz="1400" dirty="0"/>
              <a:t>Secrétaire d’Etat chargé de l’Enseignement supérieur et de la recherche</a:t>
            </a:r>
          </a:p>
          <a:p>
            <a:pPr algn="ctr"/>
            <a:endParaRPr lang="fr-FR" sz="1400" dirty="0" smtClean="0"/>
          </a:p>
          <a:p>
            <a:pPr algn="ctr"/>
            <a:r>
              <a:rPr lang="fr-FR" sz="1400" dirty="0"/>
              <a:t> </a:t>
            </a:r>
            <a:endParaRPr lang="fr-FR" sz="1600" dirty="0"/>
          </a:p>
          <a:p>
            <a:pPr>
              <a:lnSpc>
                <a:spcPct val="150000"/>
              </a:lnSpc>
            </a:pPr>
            <a:r>
              <a:rPr lang="fr-FR" dirty="0" smtClean="0">
                <a:solidFill>
                  <a:srgbClr val="0000FF"/>
                </a:solidFill>
              </a:rPr>
              <a:t>« Autour </a:t>
            </a:r>
            <a:r>
              <a:rPr lang="fr-FR" dirty="0">
                <a:solidFill>
                  <a:srgbClr val="0000FF"/>
                </a:solidFill>
              </a:rPr>
              <a:t>de la santé et dans le souci du bien-être de nos concitoyens, nous souhaitons que la coexistence de nos territoires  de la Caraïbe s’exprime, par une coopération  </a:t>
            </a:r>
            <a:r>
              <a:rPr lang="fr-FR" dirty="0" smtClean="0">
                <a:solidFill>
                  <a:srgbClr val="0000FF"/>
                </a:solidFill>
              </a:rPr>
              <a:t>solidaire. C’est </a:t>
            </a:r>
            <a:r>
              <a:rPr lang="fr-FR" dirty="0">
                <a:solidFill>
                  <a:srgbClr val="0000FF"/>
                </a:solidFill>
              </a:rPr>
              <a:t>pourquoi, nous vous demandons de bien vouloir constituer </a:t>
            </a:r>
            <a:r>
              <a:rPr lang="fr-FR" b="1" dirty="0">
                <a:solidFill>
                  <a:srgbClr val="0000FF"/>
                </a:solidFill>
              </a:rPr>
              <a:t>un comité de pilotage</a:t>
            </a:r>
            <a:r>
              <a:rPr lang="fr-FR" dirty="0">
                <a:solidFill>
                  <a:srgbClr val="0000FF"/>
                </a:solidFill>
              </a:rPr>
              <a:t> dont la mission est de définir les contours et les étapes vers ce </a:t>
            </a:r>
            <a:r>
              <a:rPr lang="fr-FR" b="1" dirty="0">
                <a:solidFill>
                  <a:srgbClr val="0000FF"/>
                </a:solidFill>
              </a:rPr>
              <a:t>CHU de La Caraïbe</a:t>
            </a:r>
            <a:r>
              <a:rPr lang="fr-FR" b="1" dirty="0" smtClean="0">
                <a:solidFill>
                  <a:srgbClr val="0000FF"/>
                </a:solidFill>
              </a:rPr>
              <a:t>. »</a:t>
            </a:r>
            <a:r>
              <a:rPr lang="fr-FR" dirty="0" smtClean="0">
                <a:solidFill>
                  <a:srgbClr val="0000FF"/>
                </a:solidFill>
              </a:rPr>
              <a:t> </a:t>
            </a:r>
            <a:endParaRPr lang="fr-FR" dirty="0">
              <a:solidFill>
                <a:srgbClr val="0000FF"/>
              </a:solidFill>
            </a:endParaRPr>
          </a:p>
        </p:txBody>
      </p:sp>
      <p:sp>
        <p:nvSpPr>
          <p:cNvPr id="6" name="Titre 1"/>
          <p:cNvSpPr txBox="1">
            <a:spLocks/>
          </p:cNvSpPr>
          <p:nvPr/>
        </p:nvSpPr>
        <p:spPr>
          <a:xfrm>
            <a:off x="267346" y="167110"/>
            <a:ext cx="8681696" cy="718597"/>
          </a:xfrm>
          <a:prstGeom prst="rect">
            <a:avLst/>
          </a:prstGeom>
          <a:solidFill>
            <a:srgbClr val="00B0F0"/>
          </a:solidFill>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lnSpc>
                <a:spcPct val="150000"/>
              </a:lnSpc>
              <a:buFont typeface="Georgia" pitchFamily="18" charset="0"/>
              <a:buNone/>
            </a:pPr>
            <a:r>
              <a:rPr lang="fr-FR" sz="2000" b="0" smtClean="0">
                <a:solidFill>
                  <a:srgbClr val="002060"/>
                </a:solidFill>
                <a:latin typeface="Arial Black" panose="020B0A04020102020204" pitchFamily="34" charset="0"/>
              </a:rPr>
              <a:t>Lettre de motivation attendue par les tutelles</a:t>
            </a:r>
            <a:endParaRPr lang="fr-FR" sz="2000" b="0"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19309456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re 1"/>
          <p:cNvSpPr>
            <a:spLocks noGrp="1"/>
          </p:cNvSpPr>
          <p:nvPr>
            <p:ph type="title"/>
          </p:nvPr>
        </p:nvSpPr>
        <p:spPr/>
        <p:txBody>
          <a:bodyPr/>
          <a:lstStyle/>
          <a:p>
            <a:r>
              <a:rPr lang="fr-FR" sz="3200" dirty="0">
                <a:solidFill>
                  <a:srgbClr val="FF0000"/>
                </a:solidFill>
                <a:latin typeface="Calibri" charset="0"/>
              </a:rPr>
              <a:t>Sur qu’elle Mission ?</a:t>
            </a:r>
          </a:p>
        </p:txBody>
      </p:sp>
      <p:sp>
        <p:nvSpPr>
          <p:cNvPr id="4098" name="Espace réservé du contenu 2"/>
          <p:cNvSpPr>
            <a:spLocks noGrp="1"/>
          </p:cNvSpPr>
          <p:nvPr>
            <p:ph idx="1"/>
          </p:nvPr>
        </p:nvSpPr>
        <p:spPr>
          <a:xfrm>
            <a:off x="457200" y="1600201"/>
            <a:ext cx="8229600" cy="3379840"/>
          </a:xfrm>
        </p:spPr>
        <p:txBody>
          <a:bodyPr/>
          <a:lstStyle/>
          <a:p>
            <a:r>
              <a:rPr lang="fr-FR" sz="2000" dirty="0">
                <a:latin typeface="Calibri" charset="0"/>
              </a:rPr>
              <a:t>Imaginer </a:t>
            </a:r>
            <a:r>
              <a:rPr lang="fr-FR" sz="2000" dirty="0" smtClean="0">
                <a:latin typeface="Calibri" charset="0"/>
              </a:rPr>
              <a:t>par </a:t>
            </a:r>
            <a:r>
              <a:rPr lang="fr-FR" sz="2000" dirty="0">
                <a:latin typeface="Calibri" charset="0"/>
              </a:rPr>
              <a:t>les conseillers Santé et </a:t>
            </a:r>
            <a:r>
              <a:rPr lang="fr-FR" sz="2000" dirty="0" smtClean="0">
                <a:latin typeface="Calibri" charset="0"/>
              </a:rPr>
              <a:t>Outre-mer de </a:t>
            </a:r>
            <a:r>
              <a:rPr lang="fr-FR" sz="2000" dirty="0">
                <a:latin typeface="Calibri" charset="0"/>
              </a:rPr>
              <a:t>l’Elysée</a:t>
            </a:r>
          </a:p>
          <a:p>
            <a:endParaRPr lang="fr-FR" sz="2000" dirty="0">
              <a:latin typeface="Calibri" charset="0"/>
            </a:endParaRPr>
          </a:p>
          <a:p>
            <a:r>
              <a:rPr lang="fr-FR" sz="2000" dirty="0">
                <a:latin typeface="Calibri" charset="0"/>
              </a:rPr>
              <a:t>Diligenter par la Ministre de la santé</a:t>
            </a:r>
          </a:p>
          <a:p>
            <a:endParaRPr lang="fr-FR" sz="2000" dirty="0">
              <a:latin typeface="Calibri" charset="0"/>
            </a:endParaRPr>
          </a:p>
          <a:p>
            <a:pPr lvl="1">
              <a:buSzPct val="50000"/>
              <a:buFont typeface="Wingdings" charset="2"/>
              <a:buChar char="Ø"/>
            </a:pPr>
            <a:r>
              <a:rPr lang="fr-FR" sz="1800" dirty="0">
                <a:latin typeface="Calibri" charset="0"/>
              </a:rPr>
              <a:t>« S’appuyer sur des logiques coopératives plutôt que compétitives pour renforcer la synergie sur une spécialité test « la neurochirurgie » »</a:t>
            </a:r>
          </a:p>
          <a:p>
            <a:pPr lvl="1">
              <a:buSzPct val="50000"/>
              <a:buFont typeface="Wingdings" charset="2"/>
              <a:buChar char="Ø"/>
            </a:pPr>
            <a:endParaRPr lang="fr-FR" sz="1800" dirty="0">
              <a:latin typeface="Calibri" charset="0"/>
            </a:endParaRPr>
          </a:p>
          <a:p>
            <a:pPr lvl="1">
              <a:buSzPct val="50000"/>
              <a:buFont typeface="Wingdings" charset="2"/>
              <a:buChar char="Ø"/>
            </a:pPr>
            <a:r>
              <a:rPr lang="fr-FR" sz="1800" dirty="0">
                <a:latin typeface="Calibri" charset="0"/>
              </a:rPr>
              <a:t>« Identifier les autres services qui pourraient bénéficier de ce type d’organisation coopérative »</a:t>
            </a:r>
          </a:p>
        </p:txBody>
      </p:sp>
      <p:pic>
        <p:nvPicPr>
          <p:cNvPr id="2" name="Image 1" descr="Sans titre.tiff"/>
          <p:cNvPicPr>
            <a:picLocks noChangeAspect="1"/>
          </p:cNvPicPr>
          <p:nvPr/>
        </p:nvPicPr>
        <p:blipFill rotWithShape="1">
          <a:blip r:embed="rId2" cstate="email">
            <a:extLst>
              <a:ext uri="{28A0092B-C50C-407E-A947-70E740481C1C}">
                <a14:useLocalDpi xmlns:a14="http://schemas.microsoft.com/office/drawing/2010/main"/>
              </a:ext>
            </a:extLst>
          </a:blip>
          <a:srcRect t="-1578" r="7294" b="1"/>
          <a:stretch/>
        </p:blipFill>
        <p:spPr>
          <a:xfrm>
            <a:off x="1952487" y="5147156"/>
            <a:ext cx="5346084" cy="1199729"/>
          </a:xfrm>
          <a:prstGeom prst="rect">
            <a:avLst/>
          </a:prstGeom>
        </p:spPr>
      </p:pic>
    </p:spTree>
    <p:extLst>
      <p:ext uri="{BB962C8B-B14F-4D97-AF65-F5344CB8AC3E}">
        <p14:creationId xmlns:p14="http://schemas.microsoft.com/office/powerpoint/2010/main" val="3951322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7346" y="167110"/>
            <a:ext cx="8681696" cy="718597"/>
          </a:xfrm>
          <a:solidFill>
            <a:srgbClr val="00B0F0"/>
          </a:solidFill>
        </p:spPr>
        <p:txBody>
          <a:bodyPr/>
          <a:lstStyle/>
          <a:p>
            <a:pPr marL="0" indent="0" algn="ctr">
              <a:lnSpc>
                <a:spcPct val="150000"/>
              </a:lnSpc>
              <a:buNone/>
            </a:pPr>
            <a:r>
              <a:rPr lang="fr-FR" sz="2000" b="0" dirty="0" smtClean="0">
                <a:solidFill>
                  <a:srgbClr val="002060"/>
                </a:solidFill>
                <a:latin typeface="Arial Black" panose="020B0A04020102020204" pitchFamily="34" charset="0"/>
              </a:rPr>
              <a:t>Lettre de motivation attendue par les tutelles</a:t>
            </a:r>
            <a:endParaRPr lang="fr-FR" sz="2000" b="0" dirty="0">
              <a:solidFill>
                <a:srgbClr val="002060"/>
              </a:solidFill>
              <a:latin typeface="Arial Black" panose="020B0A04020102020204" pitchFamily="34" charset="0"/>
            </a:endParaRPr>
          </a:p>
        </p:txBody>
      </p:sp>
      <p:sp>
        <p:nvSpPr>
          <p:cNvPr id="4" name="ZoneTexte 3"/>
          <p:cNvSpPr txBox="1"/>
          <p:nvPr/>
        </p:nvSpPr>
        <p:spPr>
          <a:xfrm>
            <a:off x="451142" y="1009947"/>
            <a:ext cx="8285987" cy="6009339"/>
          </a:xfrm>
          <a:prstGeom prst="rect">
            <a:avLst/>
          </a:prstGeom>
          <a:noFill/>
        </p:spPr>
        <p:txBody>
          <a:bodyPr wrap="square" rtlCol="0">
            <a:spAutoFit/>
          </a:bodyPr>
          <a:lstStyle/>
          <a:p>
            <a:pPr algn="ctr"/>
            <a:r>
              <a:rPr lang="fr-FR" sz="1600" b="1" dirty="0" smtClean="0"/>
              <a:t>Signataires</a:t>
            </a:r>
            <a:r>
              <a:rPr lang="fr-FR" sz="1600" b="1" dirty="0"/>
              <a:t> :</a:t>
            </a:r>
          </a:p>
          <a:p>
            <a:r>
              <a:rPr lang="fr-FR" sz="1050" dirty="0"/>
              <a:t> </a:t>
            </a:r>
            <a:endParaRPr lang="fr-FR" sz="1100" dirty="0"/>
          </a:p>
          <a:p>
            <a:pPr marL="719138">
              <a:tabLst>
                <a:tab pos="5648325" algn="l"/>
              </a:tabLst>
            </a:pPr>
            <a:r>
              <a:rPr lang="fr-FR" sz="1600" b="1" i="1" dirty="0"/>
              <a:t>Guadeloupe </a:t>
            </a:r>
            <a:r>
              <a:rPr lang="fr-FR" sz="1600" b="1" dirty="0"/>
              <a:t>   </a:t>
            </a:r>
            <a:r>
              <a:rPr lang="fr-FR" sz="1600" dirty="0"/>
              <a:t>	</a:t>
            </a:r>
            <a:r>
              <a:rPr lang="fr-FR" sz="1600" b="1" i="1" dirty="0" smtClean="0"/>
              <a:t>Martinique</a:t>
            </a:r>
            <a:endParaRPr lang="fr-FR" sz="1400" b="1" dirty="0" smtClean="0"/>
          </a:p>
          <a:p>
            <a:pPr marL="719138"/>
            <a:r>
              <a:rPr lang="fr-FR" sz="1400" b="1" dirty="0" smtClean="0"/>
              <a:t>							</a:t>
            </a:r>
            <a:r>
              <a:rPr lang="fr-FR" sz="1400" b="1" u="sng" dirty="0" smtClean="0"/>
              <a:t>Elus</a:t>
            </a:r>
            <a:endParaRPr lang="fr-FR" sz="1400" dirty="0"/>
          </a:p>
          <a:p>
            <a:pPr marL="719138">
              <a:tabLst>
                <a:tab pos="5648325" algn="l"/>
              </a:tabLst>
            </a:pPr>
            <a:r>
              <a:rPr lang="fr-FR" sz="1100" dirty="0" err="1"/>
              <a:t>Ary</a:t>
            </a:r>
            <a:r>
              <a:rPr lang="fr-FR" sz="1100" dirty="0"/>
              <a:t> CHALUS	Alfred MARIE-JEANNE</a:t>
            </a:r>
          </a:p>
          <a:p>
            <a:pPr marL="719138">
              <a:tabLst>
                <a:tab pos="5648325" algn="l"/>
              </a:tabLst>
            </a:pPr>
            <a:r>
              <a:rPr lang="fr-FR" sz="1100" i="1" dirty="0"/>
              <a:t>Député-Président du conseil régional	Député-Président de la </a:t>
            </a:r>
            <a:r>
              <a:rPr lang="fr-FR" sz="1100" i="1" dirty="0" smtClean="0"/>
              <a:t>CTM</a:t>
            </a:r>
            <a:endParaRPr lang="fr-FR" sz="1100" dirty="0"/>
          </a:p>
          <a:p>
            <a:pPr marL="719138">
              <a:tabLst>
                <a:tab pos="5648325" algn="l"/>
              </a:tabLst>
            </a:pPr>
            <a:r>
              <a:rPr lang="fr-FR" sz="1100" dirty="0"/>
              <a:t>Josette BOREL-LINCERTIN	Claude LISE</a:t>
            </a:r>
          </a:p>
          <a:p>
            <a:pPr marL="719138">
              <a:tabLst>
                <a:tab pos="5648325" algn="l"/>
              </a:tabLst>
            </a:pPr>
            <a:r>
              <a:rPr lang="fr-FR" sz="1100" i="1" dirty="0"/>
              <a:t>Présidente du conseil départemental	Président de </a:t>
            </a:r>
            <a:r>
              <a:rPr lang="fr-FR" sz="1100" i="1" dirty="0" smtClean="0"/>
              <a:t>l’assemblée</a:t>
            </a:r>
            <a:endParaRPr lang="fr-FR" sz="1100" dirty="0"/>
          </a:p>
          <a:p>
            <a:pPr marL="719138">
              <a:tabLst>
                <a:tab pos="5648325" algn="l"/>
              </a:tabLst>
            </a:pPr>
            <a:r>
              <a:rPr lang="fr-FR" sz="1100" dirty="0"/>
              <a:t>Eric JALTON	Bruno-Nestor AZEROT</a:t>
            </a:r>
          </a:p>
          <a:p>
            <a:pPr marL="719138">
              <a:tabLst>
                <a:tab pos="5648325" algn="l"/>
              </a:tabLst>
            </a:pPr>
            <a:r>
              <a:rPr lang="fr-FR" sz="1100" i="1" dirty="0"/>
              <a:t>Député</a:t>
            </a:r>
            <a:r>
              <a:rPr lang="fr-FR" sz="1100" dirty="0"/>
              <a:t>	</a:t>
            </a:r>
            <a:r>
              <a:rPr lang="fr-FR" sz="1100" i="1" dirty="0" smtClean="0"/>
              <a:t>Député</a:t>
            </a:r>
            <a:r>
              <a:rPr lang="fr-FR" sz="1100" dirty="0"/>
              <a:t> </a:t>
            </a:r>
          </a:p>
          <a:p>
            <a:pPr marL="719138">
              <a:tabLst>
                <a:tab pos="5648325" algn="l"/>
              </a:tabLst>
            </a:pPr>
            <a:r>
              <a:rPr lang="fr-FR" sz="1100" dirty="0"/>
              <a:t>Gabrielle LOUIS-CARABIN	Serge LETCHIMY</a:t>
            </a:r>
          </a:p>
          <a:p>
            <a:pPr marL="719138">
              <a:tabLst>
                <a:tab pos="5648325" algn="l"/>
              </a:tabLst>
            </a:pPr>
            <a:r>
              <a:rPr lang="fr-FR" sz="1100" i="1" dirty="0"/>
              <a:t>Député</a:t>
            </a:r>
            <a:r>
              <a:rPr lang="fr-FR" sz="1100" dirty="0"/>
              <a:t>	</a:t>
            </a:r>
            <a:r>
              <a:rPr lang="fr-FR" sz="1100" i="1" dirty="0" smtClean="0"/>
              <a:t>Député</a:t>
            </a:r>
            <a:endParaRPr lang="fr-FR" sz="1100" dirty="0"/>
          </a:p>
          <a:p>
            <a:pPr marL="719138">
              <a:tabLst>
                <a:tab pos="5648325" algn="l"/>
              </a:tabLst>
            </a:pPr>
            <a:r>
              <a:rPr lang="fr-FR" sz="1100" dirty="0"/>
              <a:t>Victorin LUREL	Jean-Philippe NILOR</a:t>
            </a:r>
          </a:p>
          <a:p>
            <a:pPr marL="719138">
              <a:tabLst>
                <a:tab pos="5648325" algn="l"/>
              </a:tabLst>
            </a:pPr>
            <a:r>
              <a:rPr lang="fr-FR" sz="1100" i="1" dirty="0"/>
              <a:t>Député</a:t>
            </a:r>
            <a:r>
              <a:rPr lang="fr-FR" sz="1100" dirty="0"/>
              <a:t>	</a:t>
            </a:r>
            <a:r>
              <a:rPr lang="fr-FR" sz="1100" i="1" dirty="0"/>
              <a:t>Député</a:t>
            </a:r>
            <a:endParaRPr lang="fr-FR" sz="1100" dirty="0"/>
          </a:p>
          <a:p>
            <a:pPr marL="719138">
              <a:tabLst>
                <a:tab pos="5648325" algn="l"/>
              </a:tabLst>
            </a:pPr>
            <a:r>
              <a:rPr lang="fr-FR" sz="1100" dirty="0"/>
              <a:t> </a:t>
            </a:r>
            <a:r>
              <a:rPr lang="fr-FR" sz="1100" dirty="0" smtClean="0"/>
              <a:t>Daniel </a:t>
            </a:r>
            <a:r>
              <a:rPr lang="fr-FR" sz="1100" dirty="0"/>
              <a:t>GIBBS</a:t>
            </a:r>
          </a:p>
          <a:p>
            <a:pPr marL="719138">
              <a:tabLst>
                <a:tab pos="5648325" algn="l"/>
              </a:tabLst>
            </a:pPr>
            <a:r>
              <a:rPr lang="fr-FR" sz="1100" i="1" dirty="0"/>
              <a:t>Député de Saint-Martin et </a:t>
            </a:r>
            <a:r>
              <a:rPr lang="fr-FR" sz="1100" i="1" dirty="0" err="1"/>
              <a:t>Saint-</a:t>
            </a:r>
            <a:r>
              <a:rPr lang="fr-FR" sz="1100" i="1" dirty="0" err="1" smtClean="0"/>
              <a:t>Barthélémy</a:t>
            </a:r>
            <a:endParaRPr lang="fr-FR" sz="1100" dirty="0"/>
          </a:p>
          <a:p>
            <a:pPr marL="719138">
              <a:tabLst>
                <a:tab pos="5648325" algn="l"/>
              </a:tabLst>
            </a:pPr>
            <a:r>
              <a:rPr lang="fr-FR" sz="1100" dirty="0" smtClean="0"/>
              <a:t>Jacques </a:t>
            </a:r>
            <a:r>
              <a:rPr lang="fr-FR" sz="1100" dirty="0"/>
              <a:t>CORNANO	Maurice ANTISTE </a:t>
            </a:r>
          </a:p>
          <a:p>
            <a:pPr marL="719138">
              <a:tabLst>
                <a:tab pos="5648325" algn="l"/>
              </a:tabLst>
            </a:pPr>
            <a:r>
              <a:rPr lang="fr-FR" sz="1100" i="1" dirty="0"/>
              <a:t>Sénateur	Sénateur</a:t>
            </a:r>
            <a:endParaRPr lang="fr-FR" sz="1100" dirty="0"/>
          </a:p>
          <a:p>
            <a:pPr marL="719138">
              <a:tabLst>
                <a:tab pos="5648325" algn="l"/>
              </a:tabLst>
            </a:pPr>
            <a:r>
              <a:rPr lang="fr-FR" sz="1100" dirty="0"/>
              <a:t> </a:t>
            </a:r>
            <a:r>
              <a:rPr lang="fr-FR" sz="1100" dirty="0" smtClean="0"/>
              <a:t>Félix </a:t>
            </a:r>
            <a:r>
              <a:rPr lang="fr-FR" sz="1100" dirty="0"/>
              <a:t>DESPLANS	Serge LARCHER</a:t>
            </a:r>
          </a:p>
          <a:p>
            <a:pPr marL="719138">
              <a:tabLst>
                <a:tab pos="5648325" algn="l"/>
              </a:tabLst>
            </a:pPr>
            <a:r>
              <a:rPr lang="fr-FR" sz="1100" i="1" dirty="0"/>
              <a:t>Sénateur	</a:t>
            </a:r>
            <a:r>
              <a:rPr lang="fr-FR" sz="1100" i="1" dirty="0" smtClean="0"/>
              <a:t>Sénateur</a:t>
            </a:r>
            <a:endParaRPr lang="fr-FR" sz="1100" dirty="0"/>
          </a:p>
          <a:p>
            <a:pPr marL="719138">
              <a:tabLst>
                <a:tab pos="5648325" algn="l"/>
              </a:tabLst>
            </a:pPr>
            <a:r>
              <a:rPr lang="fr-FR" sz="1100" dirty="0"/>
              <a:t>Jacques GUILLOT</a:t>
            </a:r>
          </a:p>
          <a:p>
            <a:pPr marL="719138">
              <a:tabLst>
                <a:tab pos="5648325" algn="l"/>
              </a:tabLst>
            </a:pPr>
            <a:r>
              <a:rPr lang="fr-FR" sz="1100" i="1" dirty="0"/>
              <a:t>Sénateur</a:t>
            </a:r>
            <a:endParaRPr lang="fr-FR" sz="1100" dirty="0"/>
          </a:p>
          <a:p>
            <a:pPr marL="719138">
              <a:tabLst>
                <a:tab pos="5648325" algn="l"/>
              </a:tabLst>
            </a:pPr>
            <a:r>
              <a:rPr lang="fr-FR" sz="1100" dirty="0"/>
              <a:t> </a:t>
            </a:r>
            <a:r>
              <a:rPr lang="fr-FR" sz="1100" dirty="0" smtClean="0"/>
              <a:t>Guillaume </a:t>
            </a:r>
            <a:r>
              <a:rPr lang="fr-FR" sz="1100" dirty="0"/>
              <a:t>ARNELL			</a:t>
            </a:r>
          </a:p>
          <a:p>
            <a:pPr marL="719138">
              <a:tabLst>
                <a:tab pos="5648325" algn="l"/>
              </a:tabLst>
            </a:pPr>
            <a:r>
              <a:rPr lang="fr-FR" sz="1100" i="1" dirty="0"/>
              <a:t>Sénateur de Saint-Martin</a:t>
            </a:r>
            <a:endParaRPr lang="fr-FR" sz="1100" dirty="0"/>
          </a:p>
          <a:p>
            <a:pPr marL="719138">
              <a:tabLst>
                <a:tab pos="5648325" algn="l"/>
              </a:tabLst>
            </a:pPr>
            <a:r>
              <a:rPr lang="fr-FR" sz="1100" dirty="0"/>
              <a:t> </a:t>
            </a:r>
            <a:r>
              <a:rPr lang="fr-FR" sz="1100" dirty="0" smtClean="0"/>
              <a:t>Michel </a:t>
            </a:r>
            <a:r>
              <a:rPr lang="fr-FR" sz="1100" dirty="0"/>
              <a:t>MAGRAS</a:t>
            </a:r>
          </a:p>
          <a:p>
            <a:pPr marL="719138">
              <a:tabLst>
                <a:tab pos="5648325" algn="l"/>
              </a:tabLst>
            </a:pPr>
            <a:r>
              <a:rPr lang="fr-FR" sz="1100" i="1" dirty="0"/>
              <a:t>Sénateur de </a:t>
            </a:r>
            <a:r>
              <a:rPr lang="fr-FR" sz="1100" i="1" dirty="0" err="1"/>
              <a:t>Saint-</a:t>
            </a:r>
            <a:r>
              <a:rPr lang="fr-FR" sz="1100" i="1" dirty="0" err="1" smtClean="0"/>
              <a:t>Barthélémy</a:t>
            </a:r>
            <a:endParaRPr lang="fr-FR" sz="1100" dirty="0"/>
          </a:p>
          <a:p>
            <a:pPr marL="3005138" lvl="5"/>
            <a:r>
              <a:rPr lang="fr-FR" sz="1100" dirty="0" smtClean="0"/>
              <a:t> </a:t>
            </a:r>
            <a:r>
              <a:rPr lang="fr-FR" sz="1100" b="1" u="sng" dirty="0" smtClean="0"/>
              <a:t>Syndicats hospitaliers</a:t>
            </a:r>
            <a:endParaRPr lang="fr-FR" sz="1100" dirty="0"/>
          </a:p>
          <a:p>
            <a:pPr marL="719138">
              <a:tabLst>
                <a:tab pos="5648325" algn="l"/>
              </a:tabLst>
            </a:pPr>
            <a:r>
              <a:rPr lang="fr-FR" sz="1100" dirty="0"/>
              <a:t>Gaby CLAVIER	Gislaine JOACHIM-ARNAUD </a:t>
            </a:r>
          </a:p>
          <a:p>
            <a:pPr marL="719138">
              <a:tabLst>
                <a:tab pos="5648325" algn="l"/>
              </a:tabLst>
            </a:pPr>
            <a:r>
              <a:rPr lang="fr-FR" sz="1100" i="1" dirty="0"/>
              <a:t>UTS-UGTG</a:t>
            </a:r>
            <a:r>
              <a:rPr lang="fr-FR" sz="1100" dirty="0"/>
              <a:t>	</a:t>
            </a:r>
            <a:r>
              <a:rPr lang="fr-FR" sz="1100" i="1" dirty="0" smtClean="0"/>
              <a:t>CGTM</a:t>
            </a:r>
            <a:r>
              <a:rPr lang="fr-FR" sz="1100" dirty="0"/>
              <a:t> </a:t>
            </a:r>
          </a:p>
          <a:p>
            <a:pPr marL="719138">
              <a:tabLst>
                <a:tab pos="5648325" algn="l"/>
              </a:tabLst>
            </a:pPr>
            <a:r>
              <a:rPr lang="fr-FR" sz="1100" dirty="0"/>
              <a:t>Philippe BELAIR	Serge ARIBO</a:t>
            </a:r>
          </a:p>
          <a:p>
            <a:pPr marL="719138">
              <a:tabLst>
                <a:tab pos="5648325" algn="l"/>
              </a:tabLst>
            </a:pPr>
            <a:r>
              <a:rPr lang="fr-FR" sz="1100" i="1" dirty="0"/>
              <a:t>FSAS . CGTG</a:t>
            </a:r>
            <a:r>
              <a:rPr lang="fr-FR" sz="1100" dirty="0"/>
              <a:t>	</a:t>
            </a:r>
            <a:r>
              <a:rPr lang="fr-FR" sz="1100" i="1" dirty="0"/>
              <a:t>UGTM </a:t>
            </a:r>
            <a:endParaRPr lang="fr-FR" sz="1100" dirty="0"/>
          </a:p>
          <a:p>
            <a:pPr marL="719138">
              <a:tabLst>
                <a:tab pos="5648325" algn="l"/>
              </a:tabLst>
            </a:pPr>
            <a:r>
              <a:rPr lang="fr-FR" sz="1100" dirty="0"/>
              <a:t>Max EVARISTE	Manuel GALAP</a:t>
            </a:r>
          </a:p>
          <a:p>
            <a:pPr marL="719138">
              <a:tabLst>
                <a:tab pos="5648325" algn="l"/>
              </a:tabLst>
            </a:pPr>
            <a:r>
              <a:rPr lang="fr-FR" sz="1100" i="1" dirty="0"/>
              <a:t>FO</a:t>
            </a:r>
            <a:r>
              <a:rPr lang="fr-FR" sz="1100" dirty="0"/>
              <a:t>	</a:t>
            </a:r>
            <a:r>
              <a:rPr lang="fr-FR" sz="1100" i="1" dirty="0" smtClean="0"/>
              <a:t>SASM</a:t>
            </a:r>
            <a:endParaRPr lang="fr-FR" sz="1100" dirty="0"/>
          </a:p>
          <a:p>
            <a:pPr marL="719138">
              <a:tabLst>
                <a:tab pos="5648325" algn="l"/>
              </a:tabLst>
            </a:pPr>
            <a:r>
              <a:rPr lang="fr-FR" sz="1100" dirty="0"/>
              <a:t>	</a:t>
            </a:r>
          </a:p>
        </p:txBody>
      </p:sp>
    </p:spTree>
    <p:extLst>
      <p:ext uri="{BB962C8B-B14F-4D97-AF65-F5344CB8AC3E}">
        <p14:creationId xmlns:p14="http://schemas.microsoft.com/office/powerpoint/2010/main" val="234429969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51142" y="826115"/>
            <a:ext cx="8285987" cy="6170922"/>
          </a:xfrm>
          <a:prstGeom prst="rect">
            <a:avLst/>
          </a:prstGeom>
          <a:noFill/>
        </p:spPr>
        <p:txBody>
          <a:bodyPr wrap="square" rtlCol="0">
            <a:spAutoFit/>
          </a:bodyPr>
          <a:lstStyle/>
          <a:p>
            <a:endParaRPr lang="fr-FR" sz="1050" dirty="0"/>
          </a:p>
          <a:p>
            <a:pPr marL="719138">
              <a:tabLst>
                <a:tab pos="5648325" algn="l"/>
              </a:tabLst>
            </a:pPr>
            <a:r>
              <a:rPr lang="fr-FR" sz="1600" b="1" i="1" dirty="0"/>
              <a:t>Guadeloupe </a:t>
            </a:r>
            <a:r>
              <a:rPr lang="fr-FR" sz="1600" b="1" dirty="0"/>
              <a:t>   </a:t>
            </a:r>
            <a:r>
              <a:rPr lang="fr-FR" sz="1600" dirty="0"/>
              <a:t>	</a:t>
            </a:r>
            <a:r>
              <a:rPr lang="fr-FR" sz="1600" b="1" i="1" dirty="0" smtClean="0"/>
              <a:t>Martinique</a:t>
            </a:r>
            <a:endParaRPr lang="fr-FR" sz="1600" dirty="0"/>
          </a:p>
          <a:p>
            <a:pPr marL="719138">
              <a:tabLst>
                <a:tab pos="5648325" algn="l"/>
              </a:tabLst>
            </a:pPr>
            <a:endParaRPr lang="fr-FR" sz="1400" b="1" dirty="0" smtClean="0"/>
          </a:p>
          <a:p>
            <a:pPr marL="719138"/>
            <a:r>
              <a:rPr lang="fr-FR" sz="1400" b="1" dirty="0" smtClean="0"/>
              <a:t>										</a:t>
            </a:r>
            <a:r>
              <a:rPr lang="fr-FR" sz="1100" dirty="0"/>
              <a:t>	</a:t>
            </a:r>
            <a:r>
              <a:rPr lang="fr-FR" sz="1100" dirty="0" smtClean="0"/>
              <a:t>    Jean</a:t>
            </a:r>
            <a:r>
              <a:rPr lang="fr-FR" sz="1100" dirty="0"/>
              <a:t>-Louis JEAN-PIERRE	</a:t>
            </a:r>
          </a:p>
          <a:p>
            <a:pPr marL="719138">
              <a:tabLst>
                <a:tab pos="5648325" algn="l"/>
              </a:tabLst>
            </a:pPr>
            <a:r>
              <a:rPr lang="fr-FR" sz="1100" dirty="0"/>
              <a:t>	</a:t>
            </a:r>
            <a:r>
              <a:rPr lang="fr-FR" sz="1100" i="1" dirty="0" smtClean="0"/>
              <a:t>FO</a:t>
            </a:r>
            <a:endParaRPr lang="fr-FR" sz="1100" dirty="0"/>
          </a:p>
          <a:p>
            <a:pPr marL="719138">
              <a:tabLst>
                <a:tab pos="5648325" algn="l"/>
              </a:tabLst>
            </a:pPr>
            <a:r>
              <a:rPr lang="fr-FR" sz="1100" dirty="0"/>
              <a:t>	Robert REGINA 	</a:t>
            </a:r>
          </a:p>
          <a:p>
            <a:pPr marL="719138">
              <a:tabLst>
                <a:tab pos="5648325" algn="l"/>
              </a:tabLst>
            </a:pPr>
            <a:r>
              <a:rPr lang="fr-FR" sz="1100" dirty="0"/>
              <a:t>	</a:t>
            </a:r>
            <a:r>
              <a:rPr lang="fr-FR" sz="1100" i="1" dirty="0" smtClean="0"/>
              <a:t>CMDT</a:t>
            </a:r>
            <a:endParaRPr lang="fr-FR" sz="1100" dirty="0"/>
          </a:p>
          <a:p>
            <a:pPr marL="719138">
              <a:tabLst>
                <a:tab pos="5648325" algn="l"/>
              </a:tabLst>
            </a:pPr>
            <a:r>
              <a:rPr lang="fr-FR" sz="1100" dirty="0"/>
              <a:t>	Magalie ZAMOR	</a:t>
            </a:r>
          </a:p>
          <a:p>
            <a:pPr marL="719138">
              <a:tabLst>
                <a:tab pos="5648325" algn="l"/>
              </a:tabLst>
            </a:pPr>
            <a:r>
              <a:rPr lang="fr-FR" sz="1100" dirty="0"/>
              <a:t>	</a:t>
            </a:r>
            <a:r>
              <a:rPr lang="fr-FR" sz="1100" i="1" dirty="0" smtClean="0"/>
              <a:t>CGTM</a:t>
            </a:r>
            <a:endParaRPr lang="fr-FR" sz="1100" dirty="0"/>
          </a:p>
          <a:p>
            <a:pPr marL="719138"/>
            <a:endParaRPr lang="fr-FR" sz="1100" dirty="0"/>
          </a:p>
          <a:p>
            <a:pPr marL="3005138" lvl="5">
              <a:tabLst>
                <a:tab pos="5648325" algn="l"/>
              </a:tabLst>
            </a:pPr>
            <a:r>
              <a:rPr lang="fr-FR" sz="1100" b="1" u="sng" dirty="0"/>
              <a:t>Président du conseil de surveillance</a:t>
            </a:r>
            <a:endParaRPr lang="fr-FR" sz="1100" b="1" dirty="0"/>
          </a:p>
          <a:p>
            <a:pPr marL="719138">
              <a:tabLst>
                <a:tab pos="5648325" algn="l"/>
              </a:tabLst>
            </a:pPr>
            <a:r>
              <a:rPr lang="fr-FR" sz="1100" dirty="0"/>
              <a:t> </a:t>
            </a:r>
            <a:r>
              <a:rPr lang="fr-FR" sz="1100" dirty="0" smtClean="0"/>
              <a:t>Josette </a:t>
            </a:r>
            <a:r>
              <a:rPr lang="fr-FR" sz="1100" dirty="0"/>
              <a:t>BOREL-LINCERTIN	Yvon PAQUIT </a:t>
            </a:r>
          </a:p>
          <a:p>
            <a:pPr marL="3462338" lvl="6"/>
            <a:r>
              <a:rPr lang="fr-FR" sz="1100" b="1" u="sng" dirty="0"/>
              <a:t>Fédération </a:t>
            </a:r>
            <a:r>
              <a:rPr lang="fr-FR" sz="1100" b="1" u="sng" dirty="0" smtClean="0"/>
              <a:t>hospitalière</a:t>
            </a:r>
            <a:endParaRPr lang="fr-FR" sz="1100" dirty="0"/>
          </a:p>
          <a:p>
            <a:pPr marL="719138">
              <a:tabLst>
                <a:tab pos="5648325" algn="l"/>
              </a:tabLst>
            </a:pPr>
            <a:r>
              <a:rPr lang="fr-FR" sz="1100" dirty="0"/>
              <a:t>Elie CALIFER	Yvon PAQUIT	</a:t>
            </a:r>
          </a:p>
          <a:p>
            <a:pPr marL="3767138" lvl="7"/>
            <a:r>
              <a:rPr lang="fr-FR" sz="1100" dirty="0" smtClean="0"/>
              <a:t> </a:t>
            </a:r>
            <a:r>
              <a:rPr lang="fr-FR" sz="1100" b="1" u="sng" dirty="0" smtClean="0"/>
              <a:t>Bureau de CME</a:t>
            </a:r>
            <a:endParaRPr lang="fr-FR" sz="1100" dirty="0" smtClean="0"/>
          </a:p>
          <a:p>
            <a:pPr marL="719138">
              <a:tabLst>
                <a:tab pos="5648325" algn="l"/>
              </a:tabLst>
            </a:pPr>
            <a:r>
              <a:rPr lang="fr-FR" sz="1100" dirty="0" smtClean="0"/>
              <a:t>Pr</a:t>
            </a:r>
            <a:r>
              <a:rPr lang="fr-FR" sz="1100" dirty="0"/>
              <a:t>. Suzy DUFLO	Pr  Régis DUVAUFERRIER</a:t>
            </a:r>
          </a:p>
          <a:p>
            <a:pPr marL="719138">
              <a:tabLst>
                <a:tab pos="5648325" algn="l"/>
              </a:tabLst>
            </a:pPr>
            <a:r>
              <a:rPr lang="fr-FR" sz="1100" i="1" dirty="0"/>
              <a:t>Président	</a:t>
            </a:r>
            <a:r>
              <a:rPr lang="fr-FR" sz="1100" i="1" dirty="0" smtClean="0"/>
              <a:t>Président</a:t>
            </a:r>
            <a:endParaRPr lang="fr-FR" sz="1100" dirty="0"/>
          </a:p>
          <a:p>
            <a:pPr marL="719138">
              <a:tabLst>
                <a:tab pos="5648325" algn="l"/>
              </a:tabLst>
            </a:pPr>
            <a:r>
              <a:rPr lang="fr-FR" sz="1100" dirty="0"/>
              <a:t>Dr Bruno JARRIGE	Dr Lucien LIN</a:t>
            </a:r>
          </a:p>
          <a:p>
            <a:pPr marL="719138">
              <a:tabLst>
                <a:tab pos="5648325" algn="l"/>
              </a:tabLst>
            </a:pPr>
            <a:r>
              <a:rPr lang="fr-FR" sz="1100" i="1" dirty="0"/>
              <a:t>Vice Président	Vice Président			</a:t>
            </a:r>
            <a:endParaRPr lang="fr-FR" sz="1100" dirty="0"/>
          </a:p>
          <a:p>
            <a:pPr marL="719138">
              <a:tabLst>
                <a:tab pos="5648325" algn="l"/>
              </a:tabLst>
            </a:pPr>
            <a:r>
              <a:rPr lang="fr-FR" sz="1100" dirty="0"/>
              <a:t>Pr Pascal BLANCHET	Dr Marie-Laurence JEAN-</a:t>
            </a:r>
            <a:r>
              <a:rPr lang="fr-FR" sz="1100" dirty="0" smtClean="0"/>
              <a:t>BAPTITE</a:t>
            </a:r>
            <a:r>
              <a:rPr lang="fr-FR" sz="1100" dirty="0"/>
              <a:t> </a:t>
            </a:r>
          </a:p>
          <a:p>
            <a:pPr marL="719138">
              <a:tabLst>
                <a:tab pos="5648325" algn="l"/>
              </a:tabLst>
            </a:pPr>
            <a:r>
              <a:rPr lang="en-US" sz="1100" dirty="0" err="1"/>
              <a:t>Pr</a:t>
            </a:r>
            <a:r>
              <a:rPr lang="en-US" sz="1100" dirty="0"/>
              <a:t> Bruno HOEN	</a:t>
            </a:r>
            <a:r>
              <a:rPr lang="en-US" sz="1100" dirty="0" err="1"/>
              <a:t>Dr</a:t>
            </a:r>
            <a:r>
              <a:rPr lang="en-US" sz="1100" dirty="0"/>
              <a:t> Patrick RENE-</a:t>
            </a:r>
            <a:r>
              <a:rPr lang="en-US" sz="1100" dirty="0" smtClean="0"/>
              <a:t>CORAIL</a:t>
            </a:r>
            <a:r>
              <a:rPr lang="en-US" sz="1100" dirty="0"/>
              <a:t> </a:t>
            </a:r>
            <a:endParaRPr lang="fr-FR" sz="1100" dirty="0"/>
          </a:p>
          <a:p>
            <a:pPr marL="719138">
              <a:tabLst>
                <a:tab pos="5648325" algn="l"/>
              </a:tabLst>
            </a:pPr>
            <a:r>
              <a:rPr lang="en-US" sz="1100" dirty="0" err="1"/>
              <a:t>Dr</a:t>
            </a:r>
            <a:r>
              <a:rPr lang="en-US" sz="1100" dirty="0"/>
              <a:t> </a:t>
            </a:r>
            <a:r>
              <a:rPr lang="en-US" sz="1100" dirty="0" err="1"/>
              <a:t>Lyonel</a:t>
            </a:r>
            <a:r>
              <a:rPr lang="en-US" sz="1100" dirty="0"/>
              <a:t> BELIA	</a:t>
            </a:r>
            <a:r>
              <a:rPr lang="en-US" sz="1100" dirty="0" err="1" smtClean="0"/>
              <a:t>Dr</a:t>
            </a:r>
            <a:r>
              <a:rPr lang="en-US" sz="1100" dirty="0" smtClean="0"/>
              <a:t> </a:t>
            </a:r>
            <a:r>
              <a:rPr lang="en-US" sz="1100" dirty="0"/>
              <a:t>Brigitte RIGOU</a:t>
            </a:r>
            <a:endParaRPr lang="fr-FR" sz="1100" dirty="0"/>
          </a:p>
          <a:p>
            <a:pPr marL="719138">
              <a:tabLst>
                <a:tab pos="5648325" algn="l"/>
              </a:tabLst>
            </a:pPr>
            <a:r>
              <a:rPr lang="fr-FR" sz="1100" dirty="0" smtClean="0"/>
              <a:t>Dr </a:t>
            </a:r>
            <a:r>
              <a:rPr lang="fr-FR" sz="1100" dirty="0"/>
              <a:t>Gilbert </a:t>
            </a:r>
            <a:r>
              <a:rPr lang="fr-FR" sz="1100" dirty="0" smtClean="0"/>
              <a:t>CADELIS</a:t>
            </a:r>
            <a:r>
              <a:rPr lang="fr-FR" sz="1100" dirty="0"/>
              <a:t> </a:t>
            </a:r>
          </a:p>
          <a:p>
            <a:pPr marL="719138">
              <a:tabLst>
                <a:tab pos="5648325" algn="l"/>
              </a:tabLst>
            </a:pPr>
            <a:r>
              <a:rPr lang="fr-FR" sz="1100" dirty="0"/>
              <a:t>Dr Jacqueline </a:t>
            </a:r>
            <a:r>
              <a:rPr lang="fr-FR" sz="1100" dirty="0" smtClean="0"/>
              <a:t>DELOUMEAUX</a:t>
            </a:r>
            <a:endParaRPr lang="fr-FR" sz="1100" dirty="0"/>
          </a:p>
          <a:p>
            <a:pPr marL="719138">
              <a:tabLst>
                <a:tab pos="5648325" algn="l"/>
              </a:tabLst>
            </a:pPr>
            <a:r>
              <a:rPr lang="fr-FR" sz="1100" dirty="0"/>
              <a:t>Dr </a:t>
            </a:r>
            <a:r>
              <a:rPr lang="fr-FR" sz="1100" dirty="0" err="1"/>
              <a:t>Adboulaye</a:t>
            </a:r>
            <a:r>
              <a:rPr lang="fr-FR" sz="1100" dirty="0"/>
              <a:t> </a:t>
            </a:r>
            <a:r>
              <a:rPr lang="fr-FR" sz="1100" dirty="0" smtClean="0"/>
              <a:t>DIEDHIOU</a:t>
            </a:r>
            <a:endParaRPr lang="fr-FR" sz="1100" dirty="0"/>
          </a:p>
          <a:p>
            <a:pPr marL="719138">
              <a:tabLst>
                <a:tab pos="5648325" algn="l"/>
              </a:tabLst>
            </a:pPr>
            <a:r>
              <a:rPr lang="fr-FR" sz="1100" dirty="0"/>
              <a:t>Dr Laurent </a:t>
            </a:r>
            <a:r>
              <a:rPr lang="fr-FR" sz="1100" dirty="0" smtClean="0"/>
              <a:t>DO</a:t>
            </a:r>
            <a:endParaRPr lang="fr-FR" sz="1100" dirty="0"/>
          </a:p>
          <a:p>
            <a:pPr marL="719138">
              <a:tabLst>
                <a:tab pos="5648325" algn="l"/>
              </a:tabLst>
            </a:pPr>
            <a:r>
              <a:rPr lang="fr-FR" sz="1100" dirty="0"/>
              <a:t>Dr Maryse ETIENNE </a:t>
            </a:r>
            <a:r>
              <a:rPr lang="fr-FR" sz="1100" dirty="0" smtClean="0"/>
              <a:t>JULAN</a:t>
            </a:r>
            <a:endParaRPr lang="fr-FR" sz="1100" dirty="0"/>
          </a:p>
          <a:p>
            <a:pPr marL="719138">
              <a:tabLst>
                <a:tab pos="5648325" algn="l"/>
              </a:tabLst>
            </a:pPr>
            <a:r>
              <a:rPr lang="fr-FR" sz="1100" dirty="0"/>
              <a:t>Dr Patrick </a:t>
            </a:r>
            <a:r>
              <a:rPr lang="fr-FR" sz="1100" dirty="0" smtClean="0"/>
              <a:t>FOUCAN</a:t>
            </a:r>
            <a:endParaRPr lang="fr-FR" sz="1100" dirty="0"/>
          </a:p>
          <a:p>
            <a:pPr marL="719138">
              <a:tabLst>
                <a:tab pos="5648325" algn="l"/>
              </a:tabLst>
            </a:pPr>
            <a:r>
              <a:rPr lang="fr-FR" sz="1100" dirty="0"/>
              <a:t>Dr </a:t>
            </a:r>
            <a:r>
              <a:rPr lang="fr-FR" sz="1100" dirty="0" err="1"/>
              <a:t>Eustase</a:t>
            </a:r>
            <a:r>
              <a:rPr lang="fr-FR" sz="1100" dirty="0"/>
              <a:t> </a:t>
            </a:r>
            <a:r>
              <a:rPr lang="fr-FR" sz="1100" dirty="0" smtClean="0"/>
              <a:t>JANKY</a:t>
            </a:r>
            <a:endParaRPr lang="fr-FR" sz="1100" dirty="0"/>
          </a:p>
          <a:p>
            <a:pPr marL="719138">
              <a:tabLst>
                <a:tab pos="5648325" algn="l"/>
              </a:tabLst>
            </a:pPr>
            <a:r>
              <a:rPr lang="fr-FR" sz="1100" dirty="0"/>
              <a:t>Dr Nicole </a:t>
            </a:r>
            <a:r>
              <a:rPr lang="fr-FR" sz="1100" dirty="0" smtClean="0"/>
              <a:t>NATHOU</a:t>
            </a:r>
            <a:endParaRPr lang="fr-FR" sz="1100" dirty="0"/>
          </a:p>
          <a:p>
            <a:pPr marL="719138">
              <a:tabLst>
                <a:tab pos="5648325" algn="l"/>
              </a:tabLst>
            </a:pPr>
            <a:r>
              <a:rPr lang="fr-FR" sz="1100" dirty="0"/>
              <a:t>Dr Henri </a:t>
            </a:r>
            <a:r>
              <a:rPr lang="fr-FR" sz="1100" dirty="0" smtClean="0"/>
              <a:t>WIND</a:t>
            </a:r>
            <a:endParaRPr lang="fr-FR" sz="1100" dirty="0"/>
          </a:p>
          <a:p>
            <a:pPr marL="719138" algn="ctr">
              <a:tabLst>
                <a:tab pos="5648325" algn="l"/>
              </a:tabLst>
            </a:pPr>
            <a:r>
              <a:rPr lang="fr-FR" sz="1100" b="1" u="sng" dirty="0"/>
              <a:t>Doyen de l’Université de Médecine des </a:t>
            </a:r>
            <a:r>
              <a:rPr lang="fr-FR" sz="1100" b="1" u="sng" dirty="0" smtClean="0"/>
              <a:t>Antilles</a:t>
            </a:r>
            <a:endParaRPr lang="fr-FR" sz="1100" dirty="0"/>
          </a:p>
          <a:p>
            <a:pPr marL="719138" algn="ctr">
              <a:tabLst>
                <a:tab pos="5648325" algn="l"/>
              </a:tabLst>
            </a:pPr>
            <a:endParaRPr lang="fr-FR" sz="1100" dirty="0" smtClean="0"/>
          </a:p>
          <a:p>
            <a:pPr marL="719138" algn="ctr">
              <a:tabLst>
                <a:tab pos="5648325" algn="l"/>
              </a:tabLst>
            </a:pPr>
            <a:r>
              <a:rPr lang="fr-FR" sz="1100" dirty="0" smtClean="0"/>
              <a:t>Pr </a:t>
            </a:r>
            <a:r>
              <a:rPr lang="fr-FR" sz="1100" dirty="0"/>
              <a:t>Raymond CESAIRE</a:t>
            </a:r>
          </a:p>
          <a:p>
            <a:pPr marL="719138">
              <a:tabLst>
                <a:tab pos="5648325" algn="l"/>
              </a:tabLst>
            </a:pPr>
            <a:endParaRPr lang="fr-FR" sz="1050" dirty="0"/>
          </a:p>
        </p:txBody>
      </p:sp>
      <p:sp>
        <p:nvSpPr>
          <p:cNvPr id="5" name="Titre 1"/>
          <p:cNvSpPr txBox="1">
            <a:spLocks/>
          </p:cNvSpPr>
          <p:nvPr/>
        </p:nvSpPr>
        <p:spPr>
          <a:xfrm>
            <a:off x="267346" y="167110"/>
            <a:ext cx="8681696" cy="718597"/>
          </a:xfrm>
          <a:prstGeom prst="rect">
            <a:avLst/>
          </a:prstGeom>
          <a:solidFill>
            <a:srgbClr val="00B0F0"/>
          </a:solidFill>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lnSpc>
                <a:spcPct val="150000"/>
              </a:lnSpc>
              <a:buFont typeface="Georgia" pitchFamily="18" charset="0"/>
              <a:buNone/>
            </a:pPr>
            <a:r>
              <a:rPr lang="fr-FR" sz="2000" b="0" smtClean="0">
                <a:solidFill>
                  <a:srgbClr val="002060"/>
                </a:solidFill>
                <a:latin typeface="Arial Black" panose="020B0A04020102020204" pitchFamily="34" charset="0"/>
              </a:rPr>
              <a:t>Lettre de motivation attendue par les tutelles</a:t>
            </a:r>
            <a:endParaRPr lang="fr-FR" sz="2000" b="0"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325738147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
            <a:ext cx="9144001" cy="2081656"/>
          </a:xfrm>
          <a:solidFill>
            <a:srgbClr val="00B0F0"/>
          </a:solidFill>
        </p:spPr>
        <p:txBody>
          <a:bodyPr>
            <a:normAutofit/>
          </a:bodyPr>
          <a:lstStyle/>
          <a:p>
            <a:pPr marL="0" indent="0" algn="ctr">
              <a:lnSpc>
                <a:spcPct val="150000"/>
              </a:lnSpc>
              <a:spcAft>
                <a:spcPts val="3000"/>
              </a:spcAft>
              <a:buNone/>
            </a:pPr>
            <a:r>
              <a:rPr lang="fr-FR" sz="2400" b="1" dirty="0" smtClean="0">
                <a:latin typeface="Arial Black" panose="020B0A04020102020204" pitchFamily="34" charset="0"/>
              </a:rPr>
              <a:t>DES CHU des ANTILLES </a:t>
            </a:r>
            <a:br>
              <a:rPr lang="fr-FR" sz="2400" b="1" dirty="0" smtClean="0">
                <a:latin typeface="Arial Black" panose="020B0A04020102020204" pitchFamily="34" charset="0"/>
              </a:rPr>
            </a:br>
            <a:r>
              <a:rPr lang="fr-FR" sz="2400" b="1" dirty="0" smtClean="0">
                <a:latin typeface="Arial Black" panose="020B0A04020102020204" pitchFamily="34" charset="0"/>
              </a:rPr>
              <a:t>au </a:t>
            </a:r>
            <a:br>
              <a:rPr lang="fr-FR" sz="2400" b="1" dirty="0" smtClean="0">
                <a:latin typeface="Arial Black" panose="020B0A04020102020204" pitchFamily="34" charset="0"/>
              </a:rPr>
            </a:br>
            <a:r>
              <a:rPr lang="fr-FR" sz="2800" b="1" dirty="0" smtClean="0">
                <a:solidFill>
                  <a:schemeClr val="tx1"/>
                </a:solidFill>
                <a:latin typeface="Arial Black" panose="020B0A04020102020204" pitchFamily="34" charset="0"/>
              </a:rPr>
              <a:t>CHU DE LA CARAÏBE</a:t>
            </a:r>
            <a:endParaRPr lang="fr-FR" sz="2800" b="1" dirty="0">
              <a:solidFill>
                <a:schemeClr val="tx1"/>
              </a:solidFill>
              <a:latin typeface="Arial Black" panose="020B0A04020102020204" pitchFamily="34" charset="0"/>
            </a:endParaRPr>
          </a:p>
        </p:txBody>
      </p:sp>
      <p:sp>
        <p:nvSpPr>
          <p:cNvPr id="3" name="Espace réservé du contenu 2"/>
          <p:cNvSpPr>
            <a:spLocks noGrp="1"/>
          </p:cNvSpPr>
          <p:nvPr>
            <p:ph idx="4294967295"/>
          </p:nvPr>
        </p:nvSpPr>
        <p:spPr>
          <a:xfrm>
            <a:off x="2" y="1722434"/>
            <a:ext cx="9143999" cy="3664951"/>
          </a:xfrm>
          <a:prstGeom prst="rect">
            <a:avLst/>
          </a:prstGeom>
          <a:noFill/>
        </p:spPr>
        <p:txBody>
          <a:bodyPr>
            <a:normAutofit fontScale="92500" lnSpcReduction="20000"/>
          </a:bodyPr>
          <a:lstStyle/>
          <a:p>
            <a:pPr marL="0" indent="0" algn="ctr">
              <a:buNone/>
            </a:pPr>
            <a:endParaRPr lang="fr-FR" sz="2800" dirty="0" smtClean="0">
              <a:ln w="3175" cmpd="sng">
                <a:noFill/>
              </a:ln>
              <a:latin typeface="Calibri"/>
              <a:cs typeface="Calibri"/>
            </a:endParaRPr>
          </a:p>
          <a:p>
            <a:pPr marL="0" indent="0" algn="ctr">
              <a:buNone/>
            </a:pPr>
            <a:endParaRPr lang="fr-FR" sz="2800" dirty="0">
              <a:ln w="3175" cmpd="sng">
                <a:noFill/>
              </a:ln>
              <a:latin typeface="Bradley Hand ITC" panose="03070402050302030203" pitchFamily="66" charset="0"/>
            </a:endParaRPr>
          </a:p>
          <a:p>
            <a:pPr marL="0" indent="0" algn="ctr">
              <a:buNone/>
            </a:pPr>
            <a:r>
              <a:rPr lang="fr-FR" sz="2600" b="1" dirty="0" smtClean="0">
                <a:ln w="3175" cmpd="sng">
                  <a:noFill/>
                </a:ln>
                <a:latin typeface="Comic Sans MS"/>
                <a:cs typeface="Comic Sans MS"/>
              </a:rPr>
              <a:t>« une utopie refondatrice »</a:t>
            </a:r>
          </a:p>
          <a:p>
            <a:pPr marL="0" indent="0" algn="ctr">
              <a:buNone/>
            </a:pPr>
            <a:endParaRPr lang="fr-FR" sz="2400" b="1" dirty="0">
              <a:ln w="3175" cmpd="sng">
                <a:noFill/>
              </a:ln>
              <a:latin typeface="Comic Sans MS"/>
              <a:cs typeface="Comic Sans MS"/>
            </a:endParaRPr>
          </a:p>
          <a:p>
            <a:pPr marL="0" indent="0" algn="ctr">
              <a:buNone/>
            </a:pPr>
            <a:endParaRPr lang="fr-FR" sz="2400" b="1" dirty="0" smtClean="0">
              <a:ln w="3175" cmpd="sng">
                <a:noFill/>
              </a:ln>
              <a:latin typeface="Comic Sans MS"/>
              <a:cs typeface="Comic Sans MS"/>
            </a:endParaRPr>
          </a:p>
          <a:p>
            <a:pPr marL="0" indent="0" algn="ctr">
              <a:buNone/>
            </a:pPr>
            <a:endParaRPr lang="fr-FR" sz="2400" b="1" dirty="0" smtClean="0">
              <a:ln w="3175" cmpd="sng">
                <a:noFill/>
              </a:ln>
              <a:latin typeface="Comic Sans MS"/>
              <a:cs typeface="Comic Sans MS"/>
            </a:endParaRPr>
          </a:p>
          <a:p>
            <a:pPr marL="0" indent="0" algn="ctr">
              <a:buNone/>
            </a:pPr>
            <a:r>
              <a:rPr lang="fr-FR" sz="2800" dirty="0" smtClean="0">
                <a:ln w="3175" cmpd="sng">
                  <a:noFill/>
                </a:ln>
                <a:latin typeface="Comic Sans MS"/>
                <a:cs typeface="Comic Sans MS"/>
              </a:rPr>
              <a:t>«</a:t>
            </a:r>
            <a:r>
              <a:rPr lang="fr-FR" sz="2800" dirty="0">
                <a:ln w="3175" cmpd="sng">
                  <a:noFill/>
                </a:ln>
                <a:latin typeface="Comic Sans MS"/>
                <a:cs typeface="Comic Sans MS"/>
              </a:rPr>
              <a:t> </a:t>
            </a:r>
            <a:r>
              <a:rPr lang="fr-FR" sz="2800" b="1" i="1" dirty="0" err="1">
                <a:ln w="3175" cmpd="sng">
                  <a:noFill/>
                </a:ln>
                <a:latin typeface="Comic Sans MS"/>
                <a:cs typeface="Comic Sans MS"/>
              </a:rPr>
              <a:t>Pran</a:t>
            </a:r>
            <a:r>
              <a:rPr lang="fr-FR" sz="2800" b="1" i="1" dirty="0">
                <a:ln w="3175" cmpd="sng">
                  <a:noFill/>
                </a:ln>
                <a:latin typeface="Comic Sans MS"/>
                <a:cs typeface="Comic Sans MS"/>
              </a:rPr>
              <a:t> </a:t>
            </a:r>
            <a:r>
              <a:rPr lang="fr-FR" sz="2800" b="1" i="1" dirty="0" err="1">
                <a:ln w="3175" cmpd="sng">
                  <a:noFill/>
                </a:ln>
                <a:latin typeface="Comic Sans MS"/>
                <a:cs typeface="Comic Sans MS"/>
              </a:rPr>
              <a:t>douvan</a:t>
            </a:r>
            <a:r>
              <a:rPr lang="fr-FR" sz="2800" b="1" i="1" dirty="0">
                <a:ln w="3175" cmpd="sng">
                  <a:noFill/>
                </a:ln>
                <a:latin typeface="Comic Sans MS"/>
                <a:cs typeface="Comic Sans MS"/>
              </a:rPr>
              <a:t> </a:t>
            </a:r>
            <a:r>
              <a:rPr lang="fr-FR" sz="2800" b="1" i="1" dirty="0" err="1">
                <a:ln w="3175" cmpd="sng">
                  <a:noFill/>
                </a:ln>
                <a:latin typeface="Comic Sans MS"/>
                <a:cs typeface="Comic Sans MS"/>
              </a:rPr>
              <a:t>avan</a:t>
            </a:r>
            <a:r>
              <a:rPr lang="fr-FR" sz="2800" b="1" i="1" dirty="0">
                <a:ln w="3175" cmpd="sng">
                  <a:noFill/>
                </a:ln>
                <a:latin typeface="Comic Sans MS"/>
                <a:cs typeface="Comic Sans MS"/>
              </a:rPr>
              <a:t> </a:t>
            </a:r>
            <a:r>
              <a:rPr lang="fr-FR" sz="2800" b="1" i="1" dirty="0" err="1">
                <a:ln w="3175" cmpd="sng">
                  <a:noFill/>
                </a:ln>
                <a:latin typeface="Comic Sans MS"/>
                <a:cs typeface="Comic Sans MS"/>
              </a:rPr>
              <a:t>douvan</a:t>
            </a:r>
            <a:r>
              <a:rPr lang="fr-FR" sz="2800" b="1" i="1" dirty="0">
                <a:ln w="3175" cmpd="sng">
                  <a:noFill/>
                </a:ln>
                <a:latin typeface="Comic Sans MS"/>
                <a:cs typeface="Comic Sans MS"/>
              </a:rPr>
              <a:t> </a:t>
            </a:r>
            <a:r>
              <a:rPr lang="fr-FR" sz="2800" b="1" i="1" dirty="0" err="1">
                <a:ln w="3175" cmpd="sng">
                  <a:noFill/>
                </a:ln>
                <a:latin typeface="Comic Sans MS"/>
                <a:cs typeface="Comic Sans MS"/>
              </a:rPr>
              <a:t>pran’w</a:t>
            </a:r>
            <a:r>
              <a:rPr lang="fr-FR" sz="2800" b="1" i="1" dirty="0">
                <a:ln w="3175" cmpd="sng">
                  <a:noFill/>
                </a:ln>
                <a:latin typeface="Comic Sans MS"/>
                <a:cs typeface="Comic Sans MS"/>
              </a:rPr>
              <a:t> ! </a:t>
            </a:r>
            <a:r>
              <a:rPr lang="fr-FR" sz="2800" b="1" i="1" dirty="0" smtClean="0">
                <a:ln w="3175" cmpd="sng">
                  <a:noFill/>
                </a:ln>
                <a:latin typeface="Comic Sans MS"/>
                <a:cs typeface="Comic Sans MS"/>
              </a:rPr>
              <a:t>»</a:t>
            </a:r>
          </a:p>
          <a:p>
            <a:pPr marL="0" indent="0" algn="ctr">
              <a:buNone/>
            </a:pPr>
            <a:r>
              <a:rPr lang="fr-FR" sz="2800" b="1" i="1" dirty="0" smtClean="0">
                <a:ln w="3175" cmpd="sng">
                  <a:noFill/>
                </a:ln>
                <a:latin typeface="Comic Sans MS"/>
                <a:cs typeface="Comic Sans MS"/>
              </a:rPr>
              <a:t> </a:t>
            </a:r>
            <a:endParaRPr lang="fr-FR" sz="2800" b="1" i="1" dirty="0">
              <a:ln w="3175" cmpd="sng">
                <a:noFill/>
              </a:ln>
              <a:latin typeface="Comic Sans MS"/>
              <a:cs typeface="Comic Sans MS"/>
            </a:endParaRPr>
          </a:p>
          <a:p>
            <a:pPr marL="0" indent="0" algn="ctr">
              <a:buNone/>
            </a:pPr>
            <a:r>
              <a:rPr lang="fr-FR" sz="2000" b="1" i="1" dirty="0">
                <a:ln w="3175" cmpd="sng">
                  <a:noFill/>
                </a:ln>
                <a:latin typeface="Comic Sans MS"/>
                <a:cs typeface="Comic Sans MS"/>
              </a:rPr>
              <a:t>Proverbe créole : </a:t>
            </a:r>
            <a:r>
              <a:rPr lang="fr-FR" sz="2000" b="1" i="1" dirty="0" smtClean="0">
                <a:ln w="3175" cmpd="sng">
                  <a:noFill/>
                </a:ln>
                <a:latin typeface="Comic Sans MS"/>
                <a:cs typeface="Comic Sans MS"/>
              </a:rPr>
              <a:t> </a:t>
            </a:r>
            <a:r>
              <a:rPr lang="fr-FR" sz="2000" dirty="0" smtClean="0">
                <a:ln w="3175" cmpd="sng">
                  <a:noFill/>
                </a:ln>
                <a:latin typeface="Comic Sans MS"/>
                <a:cs typeface="Comic Sans MS"/>
              </a:rPr>
              <a:t>« </a:t>
            </a:r>
            <a:r>
              <a:rPr lang="fr-FR" sz="2000" b="1" i="1" dirty="0" smtClean="0">
                <a:ln w="3175" cmpd="sng">
                  <a:noFill/>
                </a:ln>
                <a:latin typeface="Comic Sans MS"/>
                <a:cs typeface="Comic Sans MS"/>
              </a:rPr>
              <a:t>Ose avant qu’on ne t’impose »</a:t>
            </a:r>
            <a:endParaRPr lang="fr-FR" sz="2000" b="1" dirty="0">
              <a:latin typeface="Comic Sans MS"/>
              <a:cs typeface="Comic Sans MS"/>
            </a:endParaRPr>
          </a:p>
          <a:p>
            <a:pPr marL="0" indent="0">
              <a:buNone/>
            </a:pPr>
            <a:endParaRPr lang="fr-FR" sz="2000" b="1" dirty="0">
              <a:latin typeface="Bradley Hand ITC" panose="03070402050302030203" pitchFamily="66" charset="0"/>
            </a:endParaRPr>
          </a:p>
        </p:txBody>
      </p:sp>
    </p:spTree>
    <p:extLst>
      <p:ext uri="{BB962C8B-B14F-4D97-AF65-F5344CB8AC3E}">
        <p14:creationId xmlns:p14="http://schemas.microsoft.com/office/powerpoint/2010/main" val="28461544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78934" y="484634"/>
            <a:ext cx="7772400" cy="648071"/>
          </a:xfrm>
        </p:spPr>
        <p:txBody>
          <a:bodyPr>
            <a:normAutofit/>
          </a:bodyPr>
          <a:lstStyle/>
          <a:p>
            <a:r>
              <a:rPr lang="fr-FR" sz="2800" b="1" dirty="0" smtClean="0">
                <a:solidFill>
                  <a:srgbClr val="FF0000"/>
                </a:solidFill>
              </a:rPr>
              <a:t>CHU  (Naissance, apogée, déclin)</a:t>
            </a:r>
          </a:p>
        </p:txBody>
      </p:sp>
      <p:sp>
        <p:nvSpPr>
          <p:cNvPr id="3" name="Sous-titre 2"/>
          <p:cNvSpPr>
            <a:spLocks noGrp="1"/>
          </p:cNvSpPr>
          <p:nvPr>
            <p:ph type="subTitle" idx="1"/>
          </p:nvPr>
        </p:nvSpPr>
        <p:spPr>
          <a:xfrm>
            <a:off x="511359" y="1687866"/>
            <a:ext cx="8424936" cy="4045390"/>
          </a:xfrm>
        </p:spPr>
        <p:txBody>
          <a:bodyPr>
            <a:noAutofit/>
          </a:bodyPr>
          <a:lstStyle/>
          <a:p>
            <a:pPr algn="l"/>
            <a:r>
              <a:rPr lang="fr-FR" sz="2400" dirty="0">
                <a:solidFill>
                  <a:schemeClr val="tx1"/>
                </a:solidFill>
              </a:rPr>
              <a:t> un </a:t>
            </a:r>
            <a:r>
              <a:rPr lang="fr-FR" sz="2400" dirty="0">
                <a:solidFill>
                  <a:schemeClr val="tx1"/>
                </a:solidFill>
                <a:hlinkClick r:id="rId2" tooltip="Hôpital"/>
              </a:rPr>
              <a:t>hôpital</a:t>
            </a:r>
            <a:r>
              <a:rPr lang="fr-FR" sz="2400" dirty="0">
                <a:solidFill>
                  <a:schemeClr val="tx1"/>
                </a:solidFill>
              </a:rPr>
              <a:t> lié à une </a:t>
            </a:r>
            <a:r>
              <a:rPr lang="fr-FR" sz="2400" dirty="0" smtClean="0">
                <a:solidFill>
                  <a:schemeClr val="tx1"/>
                </a:solidFill>
                <a:hlinkClick r:id="rId3" tooltip="Université"/>
              </a:rPr>
              <a:t>université</a:t>
            </a:r>
            <a:r>
              <a:rPr lang="fr-FR" sz="2400" dirty="0" smtClean="0">
                <a:solidFill>
                  <a:schemeClr val="tx1"/>
                </a:solidFill>
              </a:rPr>
              <a:t>, pour permettre </a:t>
            </a:r>
            <a:r>
              <a:rPr lang="fr-FR" sz="2400" dirty="0">
                <a:solidFill>
                  <a:schemeClr val="tx1"/>
                </a:solidFill>
              </a:rPr>
              <a:t>la formation théorique et pratique des futurs </a:t>
            </a:r>
            <a:r>
              <a:rPr lang="fr-FR" sz="2400" dirty="0">
                <a:solidFill>
                  <a:schemeClr val="tx1"/>
                </a:solidFill>
                <a:hlinkClick r:id="rId4" tooltip="Profession médicale"/>
              </a:rPr>
              <a:t>professionnels </a:t>
            </a:r>
            <a:r>
              <a:rPr lang="fr-FR" sz="2400" dirty="0" smtClean="0">
                <a:solidFill>
                  <a:schemeClr val="tx1"/>
                </a:solidFill>
              </a:rPr>
              <a:t>de santé   (ordonnance du 30/12/1958)</a:t>
            </a:r>
          </a:p>
          <a:p>
            <a:pPr algn="l"/>
            <a:endParaRPr lang="fr-FR" sz="2400" dirty="0" smtClean="0">
              <a:solidFill>
                <a:schemeClr val="tx1"/>
              </a:solidFill>
            </a:endParaRPr>
          </a:p>
          <a:p>
            <a:pPr algn="l"/>
            <a:endParaRPr lang="fr-FR" sz="2400" dirty="0">
              <a:solidFill>
                <a:schemeClr val="tx1"/>
              </a:solidFill>
            </a:endParaRPr>
          </a:p>
          <a:p>
            <a:pPr algn="l"/>
            <a:r>
              <a:rPr lang="fr-FR" sz="2400" dirty="0">
                <a:solidFill>
                  <a:schemeClr val="tx1"/>
                </a:solidFill>
              </a:rPr>
              <a:t>De l’équilibre entre les </a:t>
            </a:r>
            <a:r>
              <a:rPr lang="fr-FR" sz="2400" dirty="0" smtClean="0">
                <a:solidFill>
                  <a:schemeClr val="tx1"/>
                </a:solidFill>
              </a:rPr>
              <a:t>trois </a:t>
            </a:r>
            <a:r>
              <a:rPr lang="fr-FR" sz="2400" dirty="0">
                <a:solidFill>
                  <a:schemeClr val="tx1"/>
                </a:solidFill>
              </a:rPr>
              <a:t>missions </a:t>
            </a:r>
            <a:r>
              <a:rPr lang="fr-FR" sz="2400" dirty="0" smtClean="0">
                <a:solidFill>
                  <a:schemeClr val="tx1"/>
                </a:solidFill>
              </a:rPr>
              <a:t>indissociables</a:t>
            </a:r>
            <a:r>
              <a:rPr lang="fr-FR" sz="2400" dirty="0">
                <a:solidFill>
                  <a:schemeClr val="tx1"/>
                </a:solidFill>
              </a:rPr>
              <a:t>, soins, enseignement, recherche, </a:t>
            </a:r>
            <a:r>
              <a:rPr lang="fr-FR" sz="2400" dirty="0" smtClean="0">
                <a:solidFill>
                  <a:schemeClr val="tx1"/>
                </a:solidFill>
              </a:rPr>
              <a:t>érigées </a:t>
            </a:r>
            <a:r>
              <a:rPr lang="fr-FR" sz="2400" dirty="0">
                <a:solidFill>
                  <a:schemeClr val="tx1"/>
                </a:solidFill>
              </a:rPr>
              <a:t>en principe, dépend </a:t>
            </a:r>
            <a:r>
              <a:rPr lang="fr-FR" sz="2400" dirty="0" smtClean="0">
                <a:solidFill>
                  <a:schemeClr val="tx1"/>
                </a:solidFill>
              </a:rPr>
              <a:t>le bénéfice </a:t>
            </a:r>
            <a:r>
              <a:rPr lang="fr-FR" sz="2400" dirty="0">
                <a:solidFill>
                  <a:schemeClr val="tx1"/>
                </a:solidFill>
              </a:rPr>
              <a:t>que chacune </a:t>
            </a:r>
            <a:r>
              <a:rPr lang="fr-FR" sz="2400" dirty="0" smtClean="0">
                <a:solidFill>
                  <a:schemeClr val="tx1"/>
                </a:solidFill>
              </a:rPr>
              <a:t>d’elles </a:t>
            </a:r>
            <a:r>
              <a:rPr lang="fr-FR" sz="2400" dirty="0">
                <a:solidFill>
                  <a:schemeClr val="tx1"/>
                </a:solidFill>
              </a:rPr>
              <a:t>tire des deux autres</a:t>
            </a:r>
          </a:p>
          <a:p>
            <a:pPr algn="l"/>
            <a:endParaRPr lang="fr-FR" sz="2400" dirty="0" smtClean="0">
              <a:solidFill>
                <a:schemeClr val="tx1"/>
              </a:solidFill>
            </a:endParaRPr>
          </a:p>
          <a:p>
            <a:pPr algn="l"/>
            <a:endParaRPr lang="fr-FR" sz="2400" dirty="0" smtClean="0">
              <a:solidFill>
                <a:schemeClr val="tx1"/>
              </a:solidFill>
            </a:endParaRPr>
          </a:p>
          <a:p>
            <a:pPr algn="l"/>
            <a:endParaRPr lang="fr-FR" sz="2400" dirty="0">
              <a:solidFill>
                <a:schemeClr val="tx1"/>
              </a:solidFill>
            </a:endParaRPr>
          </a:p>
        </p:txBody>
      </p:sp>
    </p:spTree>
    <p:extLst>
      <p:ext uri="{BB962C8B-B14F-4D97-AF65-F5344CB8AC3E}">
        <p14:creationId xmlns:p14="http://schemas.microsoft.com/office/powerpoint/2010/main" val="28372178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0509" y="3201878"/>
            <a:ext cx="8805642" cy="3445537"/>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Rectangle 5"/>
          <p:cNvSpPr/>
          <p:nvPr/>
        </p:nvSpPr>
        <p:spPr>
          <a:xfrm>
            <a:off x="200508" y="3201879"/>
            <a:ext cx="8943493" cy="4308872"/>
          </a:xfrm>
          <a:prstGeom prst="rect">
            <a:avLst/>
          </a:prstGeom>
        </p:spPr>
        <p:txBody>
          <a:bodyPr wrap="square">
            <a:spAutoFit/>
          </a:bodyPr>
          <a:lstStyle/>
          <a:p>
            <a:pPr marL="342900" indent="-342900">
              <a:buFont typeface="Wingdings" charset="2"/>
              <a:buChar char="Ø"/>
            </a:pPr>
            <a:r>
              <a:rPr lang="fr-FR" sz="2000" dirty="0"/>
              <a:t>Financement </a:t>
            </a:r>
            <a:r>
              <a:rPr lang="fr-FR" sz="2000" dirty="0" smtClean="0"/>
              <a:t>: </a:t>
            </a:r>
            <a:r>
              <a:rPr lang="fr-FR" sz="2000" dirty="0"/>
              <a:t>Les </a:t>
            </a:r>
            <a:r>
              <a:rPr lang="fr-FR" sz="2000" dirty="0" smtClean="0"/>
              <a:t>CHU </a:t>
            </a:r>
            <a:r>
              <a:rPr lang="fr-FR" sz="2000" dirty="0"/>
              <a:t>reçoivent environ </a:t>
            </a:r>
            <a:r>
              <a:rPr lang="fr-FR" sz="2000" dirty="0" smtClean="0"/>
              <a:t>un tiers </a:t>
            </a:r>
            <a:r>
              <a:rPr lang="fr-FR" sz="2000" dirty="0"/>
              <a:t>du budget de </a:t>
            </a:r>
            <a:r>
              <a:rPr lang="fr-FR" sz="2000" dirty="0" smtClean="0"/>
              <a:t>fonctionnement hospitalier, soient 		18,3 milliards en </a:t>
            </a:r>
            <a:r>
              <a:rPr lang="fr-FR" sz="2000" dirty="0"/>
              <a:t>2003</a:t>
            </a:r>
            <a:r>
              <a:rPr lang="fr-FR" sz="2000" dirty="0" smtClean="0"/>
              <a:t>.</a:t>
            </a:r>
          </a:p>
          <a:p>
            <a:r>
              <a:rPr lang="fr-FR" sz="2000" dirty="0" smtClean="0">
                <a:solidFill>
                  <a:srgbClr val="FF0000"/>
                </a:solidFill>
              </a:rPr>
              <a:t>						30 milliards en 2016</a:t>
            </a:r>
          </a:p>
          <a:p>
            <a:pPr marL="342900" indent="-342900">
              <a:buFont typeface="Wingdings" charset="2"/>
              <a:buChar char="Ø"/>
            </a:pPr>
            <a:endParaRPr lang="fr-FR" sz="2000" dirty="0">
              <a:solidFill>
                <a:srgbClr val="FF0000"/>
              </a:solidFill>
            </a:endParaRPr>
          </a:p>
          <a:p>
            <a:pPr marL="342900" indent="-342900">
              <a:buFont typeface="Wingdings" charset="2"/>
              <a:buChar char="Ø"/>
            </a:pPr>
            <a:r>
              <a:rPr lang="fr-FR" sz="2000" dirty="0"/>
              <a:t>Dans un contexte de fortes disparités, le nombre des CHU est-il pertinent ? </a:t>
            </a:r>
            <a:endParaRPr lang="fr-FR" sz="2000" dirty="0" smtClean="0"/>
          </a:p>
          <a:p>
            <a:pPr marL="342900" indent="-342900">
              <a:buFont typeface="Wingdings" charset="2"/>
              <a:buChar char="Ø"/>
            </a:pPr>
            <a:endParaRPr lang="fr-FR" sz="2000" dirty="0"/>
          </a:p>
          <a:p>
            <a:pPr marL="342900" indent="-342900">
              <a:buFont typeface="Wingdings" charset="2"/>
              <a:buChar char="Ø"/>
            </a:pPr>
            <a:r>
              <a:rPr lang="fr-FR" sz="2000" dirty="0"/>
              <a:t>Toutes les activités d’un CH&amp;U doivent-elles être hospitalo-universitaires? </a:t>
            </a:r>
          </a:p>
          <a:p>
            <a:pPr marL="342900" indent="-342900">
              <a:buFont typeface="Wingdings" charset="2"/>
              <a:buChar char="Ø"/>
            </a:pPr>
            <a:endParaRPr lang="fr-FR" sz="2000" dirty="0"/>
          </a:p>
          <a:p>
            <a:pPr marL="342900" indent="-342900">
              <a:buFont typeface="Wingdings" charset="2"/>
              <a:buChar char="Ø"/>
            </a:pPr>
            <a:endParaRPr lang="fr-FR" sz="2000" dirty="0" smtClean="0">
              <a:solidFill>
                <a:srgbClr val="FF0000"/>
              </a:solidFill>
            </a:endParaRPr>
          </a:p>
          <a:p>
            <a:endParaRPr lang="fr-FR" sz="2000" dirty="0">
              <a:solidFill>
                <a:srgbClr val="FF0000"/>
              </a:solidFill>
            </a:endParaRPr>
          </a:p>
          <a:p>
            <a:endParaRPr lang="fr-FR" sz="2000" dirty="0" smtClean="0">
              <a:solidFill>
                <a:srgbClr val="FF0000"/>
              </a:solidFill>
            </a:endParaRPr>
          </a:p>
          <a:p>
            <a:endParaRPr lang="fr-FR" dirty="0">
              <a:solidFill>
                <a:srgbClr val="FF0000"/>
              </a:solidFill>
            </a:endParaRPr>
          </a:p>
          <a:p>
            <a:endParaRPr lang="fr-FR" dirty="0" smtClean="0">
              <a:solidFill>
                <a:srgbClr val="FF0000"/>
              </a:solidFill>
            </a:endParaRPr>
          </a:p>
          <a:p>
            <a:endParaRPr lang="fr-FR" dirty="0">
              <a:solidFill>
                <a:srgbClr val="FF0000"/>
              </a:solidFill>
            </a:endParaRPr>
          </a:p>
        </p:txBody>
      </p:sp>
      <p:sp>
        <p:nvSpPr>
          <p:cNvPr id="9" name="Rectangle 8"/>
          <p:cNvSpPr/>
          <p:nvPr/>
        </p:nvSpPr>
        <p:spPr>
          <a:xfrm>
            <a:off x="539551" y="5724086"/>
            <a:ext cx="8466600" cy="646331"/>
          </a:xfrm>
          <a:prstGeom prst="rect">
            <a:avLst/>
          </a:prstGeom>
        </p:spPr>
        <p:txBody>
          <a:bodyPr wrap="square">
            <a:spAutoFit/>
          </a:bodyPr>
          <a:lstStyle/>
          <a:p>
            <a:r>
              <a:rPr lang="fr-FR" dirty="0" smtClean="0">
                <a:hlinkClick r:id="rId2"/>
              </a:rPr>
              <a:t>http://www.ladocumentationfrancaise.fr/var/storage/rapports-publics/064000495.pdf</a:t>
            </a:r>
            <a:endParaRPr lang="fr-FR" dirty="0" smtClean="0"/>
          </a:p>
          <a:p>
            <a:r>
              <a:rPr lang="fr-FR" dirty="0" smtClean="0"/>
              <a:t>Rapport Giraud</a:t>
            </a:r>
            <a:endParaRPr lang="fr-FR" dirty="0"/>
          </a:p>
        </p:txBody>
      </p:sp>
      <p:sp>
        <p:nvSpPr>
          <p:cNvPr id="2" name="Rectangle 1"/>
          <p:cNvSpPr/>
          <p:nvPr/>
        </p:nvSpPr>
        <p:spPr>
          <a:xfrm>
            <a:off x="539550" y="382013"/>
            <a:ext cx="7920881" cy="1631216"/>
          </a:xfrm>
          <a:prstGeom prst="rect">
            <a:avLst/>
          </a:prstGeom>
        </p:spPr>
        <p:txBody>
          <a:bodyPr wrap="square">
            <a:spAutoFit/>
          </a:bodyPr>
          <a:lstStyle/>
          <a:p>
            <a:r>
              <a:rPr lang="fr-FR" sz="2000" dirty="0"/>
              <a:t>L’évolution de la société et les changements de mentalités ont des répercussions importantes. La population réclame des soins de qualité répartis équitablement sur tout le territoire. </a:t>
            </a:r>
            <a:r>
              <a:rPr lang="fr-FR" sz="2000" dirty="0">
                <a:solidFill>
                  <a:srgbClr val="0000FF"/>
                </a:solidFill>
              </a:rPr>
              <a:t>Cette exigence a entraîné la multiplication du nombre de CH&amp;U, provoquant dispersion, redondance de compétences et de moyens. </a:t>
            </a:r>
          </a:p>
        </p:txBody>
      </p:sp>
    </p:spTree>
    <p:extLst>
      <p:ext uri="{BB962C8B-B14F-4D97-AF65-F5344CB8AC3E}">
        <p14:creationId xmlns:p14="http://schemas.microsoft.com/office/powerpoint/2010/main" val="41985290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0449" y="5321745"/>
            <a:ext cx="5886400" cy="646331"/>
          </a:xfrm>
          <a:prstGeom prst="rect">
            <a:avLst/>
          </a:prstGeom>
        </p:spPr>
        <p:txBody>
          <a:bodyPr wrap="square">
            <a:spAutoFit/>
          </a:bodyPr>
          <a:lstStyle/>
          <a:p>
            <a:pPr algn="ctr"/>
            <a:r>
              <a:rPr lang="fr-FR" dirty="0" smtClean="0">
                <a:solidFill>
                  <a:srgbClr val="1921B9"/>
                </a:solidFill>
              </a:rPr>
              <a:t>Cour des comptes</a:t>
            </a:r>
            <a:endParaRPr lang="fr-FR" dirty="0">
              <a:solidFill>
                <a:srgbClr val="1921B9"/>
              </a:solidFill>
            </a:endParaRPr>
          </a:p>
          <a:p>
            <a:pPr algn="ctr"/>
            <a:r>
              <a:rPr lang="fr-FR" dirty="0" smtClean="0">
                <a:solidFill>
                  <a:srgbClr val="1921B9"/>
                </a:solidFill>
              </a:rPr>
              <a:t>Rapport_securite_sociale_2011_financement_CHU_8.pdf</a:t>
            </a:r>
            <a:endParaRPr lang="fr-FR" dirty="0">
              <a:solidFill>
                <a:srgbClr val="1921B9"/>
              </a:solidFill>
            </a:endParaRPr>
          </a:p>
        </p:txBody>
      </p:sp>
      <p:sp>
        <p:nvSpPr>
          <p:cNvPr id="5" name="Rectangle 4"/>
          <p:cNvSpPr/>
          <p:nvPr/>
        </p:nvSpPr>
        <p:spPr>
          <a:xfrm>
            <a:off x="267343" y="1557775"/>
            <a:ext cx="8638553" cy="2616101"/>
          </a:xfrm>
          <a:prstGeom prst="rect">
            <a:avLst/>
          </a:prstGeom>
        </p:spPr>
        <p:txBody>
          <a:bodyPr wrap="square">
            <a:spAutoFit/>
          </a:bodyPr>
          <a:lstStyle/>
          <a:p>
            <a:r>
              <a:rPr lang="fr-FR" sz="2000" dirty="0" smtClean="0"/>
              <a:t>Il est d’usage de distinguer les CHU parmi les autres hôpitaux publics. Or, s’ils se différencient à l’évidence par leur statut universitaire, ils sont en revanche très semblables aux autres établissements de santé par leur activité de soins</a:t>
            </a:r>
          </a:p>
          <a:p>
            <a:endParaRPr lang="fr-FR" sz="2000" dirty="0"/>
          </a:p>
          <a:p>
            <a:endParaRPr lang="fr-FR" sz="2400" dirty="0"/>
          </a:p>
          <a:p>
            <a:endParaRPr lang="fr-FR" sz="2000" dirty="0" smtClean="0"/>
          </a:p>
          <a:p>
            <a:r>
              <a:rPr lang="fr-FR" sz="2000" dirty="0"/>
              <a:t>Les plus petits CHU sont en réalité plus proches d’hôpitaux généraux </a:t>
            </a:r>
          </a:p>
          <a:p>
            <a:endParaRPr lang="fr-FR" sz="2000" dirty="0"/>
          </a:p>
        </p:txBody>
      </p:sp>
    </p:spTree>
    <p:extLst>
      <p:ext uri="{BB962C8B-B14F-4D97-AF65-F5344CB8AC3E}">
        <p14:creationId xmlns:p14="http://schemas.microsoft.com/office/powerpoint/2010/main" val="53627197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7177" y="980728"/>
            <a:ext cx="8208912" cy="3447098"/>
          </a:xfrm>
          <a:prstGeom prst="rect">
            <a:avLst/>
          </a:prstGeom>
        </p:spPr>
        <p:txBody>
          <a:bodyPr wrap="square">
            <a:spAutoFit/>
          </a:bodyPr>
          <a:lstStyle/>
          <a:p>
            <a:r>
              <a:rPr lang="fr-FR" sz="2000" dirty="0"/>
              <a:t> "</a:t>
            </a:r>
            <a:r>
              <a:rPr lang="fr-FR" sz="2000" i="1" dirty="0"/>
              <a:t>le coût des médicaments et des dispositifs médicaux, qui représente de 25 % à 30 % des dépenses d'un CHU et qui croissent de 5 à 7 points par </a:t>
            </a:r>
            <a:r>
              <a:rPr lang="fr-FR" sz="2000" i="1" dirty="0" smtClean="0"/>
              <a:t>an</a:t>
            </a:r>
            <a:r>
              <a:rPr lang="fr-FR" sz="2000" dirty="0" smtClean="0"/>
              <a:t> »</a:t>
            </a:r>
          </a:p>
          <a:p>
            <a:endParaRPr lang="fr-FR" sz="2000" dirty="0"/>
          </a:p>
          <a:p>
            <a:endParaRPr lang="fr-FR" sz="2000" dirty="0" smtClean="0"/>
          </a:p>
          <a:p>
            <a:endParaRPr lang="fr-FR" sz="2000" dirty="0"/>
          </a:p>
          <a:p>
            <a:endParaRPr lang="fr-FR" sz="2000" dirty="0" smtClean="0"/>
          </a:p>
          <a:p>
            <a:r>
              <a:rPr lang="fr-FR" sz="2000" dirty="0"/>
              <a:t>Les coopérations à l'ordre entre les CHU du jour. Ainsi, l'union des CHU du Grand Ouest (HUGO) a été prise en exemple notamment en ce qui concerne l'organisation des soins dans les </a:t>
            </a:r>
            <a:r>
              <a:rPr lang="fr-FR" sz="2000" dirty="0" err="1"/>
              <a:t>surspécialités</a:t>
            </a:r>
            <a:r>
              <a:rPr lang="fr-FR" sz="2000" dirty="0"/>
              <a:t>, la recherche inter CHU ou encore l'enseignement par simulation.</a:t>
            </a:r>
          </a:p>
          <a:p>
            <a:endParaRPr lang="fr-FR" sz="2000" dirty="0"/>
          </a:p>
        </p:txBody>
      </p:sp>
      <p:sp>
        <p:nvSpPr>
          <p:cNvPr id="5" name="Rectangle 4"/>
          <p:cNvSpPr/>
          <p:nvPr/>
        </p:nvSpPr>
        <p:spPr>
          <a:xfrm>
            <a:off x="428594" y="5392637"/>
            <a:ext cx="8208912" cy="646331"/>
          </a:xfrm>
          <a:prstGeom prst="rect">
            <a:avLst/>
          </a:prstGeom>
        </p:spPr>
        <p:txBody>
          <a:bodyPr wrap="square">
            <a:spAutoFit/>
          </a:bodyPr>
          <a:lstStyle/>
          <a:p>
            <a:r>
              <a:rPr lang="fr-FR" dirty="0" smtClean="0">
                <a:solidFill>
                  <a:srgbClr val="1921B9"/>
                </a:solidFill>
                <a:hlinkClick r:id="rId2"/>
              </a:rPr>
              <a:t>http://www.reseau-chu.org/article/decembre-les-chu-reunis-aux-assises-le-coeur-carmat/</a:t>
            </a:r>
            <a:r>
              <a:rPr lang="fr-FR" dirty="0" smtClean="0">
                <a:solidFill>
                  <a:srgbClr val="1921B9"/>
                </a:solidFill>
              </a:rPr>
              <a:t>    2016</a:t>
            </a:r>
            <a:endParaRPr lang="fr-FR" dirty="0">
              <a:solidFill>
                <a:srgbClr val="1921B9"/>
              </a:solidFill>
            </a:endParaRPr>
          </a:p>
        </p:txBody>
      </p:sp>
    </p:spTree>
    <p:extLst>
      <p:ext uri="{BB962C8B-B14F-4D97-AF65-F5344CB8AC3E}">
        <p14:creationId xmlns:p14="http://schemas.microsoft.com/office/powerpoint/2010/main" val="1053997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84561" y="2519066"/>
            <a:ext cx="8120574" cy="324704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20000"/>
              </a:lnSpc>
              <a:spcBef>
                <a:spcPct val="0"/>
              </a:spcBef>
              <a:buClrTx/>
              <a:buSzTx/>
              <a:buFontTx/>
              <a:buNone/>
              <a:tabLst/>
            </a:pPr>
            <a:r>
              <a:rPr kumimoji="0" lang="fr-FR" sz="2000" b="0" i="0" u="none" strike="noStrike" cap="none" normalizeH="0" baseline="0" dirty="0" err="1" smtClean="0">
                <a:ln>
                  <a:noFill/>
                </a:ln>
                <a:solidFill>
                  <a:srgbClr val="333333"/>
                </a:solidFill>
                <a:effectLst/>
                <a:latin typeface="asapregular"/>
                <a:cs typeface="Arial" pitchFamily="34" charset="0"/>
              </a:rPr>
              <a:t>Hospi</a:t>
            </a:r>
            <a:r>
              <a:rPr kumimoji="0" lang="fr-FR" sz="2000" b="0" i="0" u="none" strike="noStrike" cap="none" normalizeH="0" baseline="0" dirty="0" smtClean="0">
                <a:ln>
                  <a:noFill/>
                </a:ln>
                <a:solidFill>
                  <a:srgbClr val="333333"/>
                </a:solidFill>
                <a:effectLst/>
                <a:latin typeface="asapregular"/>
                <a:cs typeface="Arial" pitchFamily="34" charset="0"/>
              </a:rPr>
              <a:t> </a:t>
            </a:r>
            <a:r>
              <a:rPr kumimoji="0" lang="fr-FR" sz="2000" b="0" i="0" u="none" strike="noStrike" cap="none" normalizeH="0" baseline="0" dirty="0" err="1" smtClean="0">
                <a:ln>
                  <a:noFill/>
                </a:ln>
                <a:solidFill>
                  <a:srgbClr val="333333"/>
                </a:solidFill>
                <a:effectLst/>
                <a:latin typeface="asapregular"/>
                <a:cs typeface="Arial" pitchFamily="34" charset="0"/>
              </a:rPr>
              <a:t>Diag</a:t>
            </a:r>
            <a:r>
              <a:rPr kumimoji="0" lang="fr-FR" sz="2000" b="0" i="0" u="none" strike="noStrike" cap="none" normalizeH="0" baseline="0" dirty="0" smtClean="0">
                <a:ln>
                  <a:noFill/>
                </a:ln>
                <a:solidFill>
                  <a:srgbClr val="333333"/>
                </a:solidFill>
                <a:effectLst/>
                <a:latin typeface="asapregular"/>
                <a:cs typeface="Arial" pitchFamily="34" charset="0"/>
              </a:rPr>
              <a:t> résulte d’un accord de 41 experts métiers et de 5 institutions (ANAP, DGOS, HAS, IGAS, ATIH) sur un socle commun de 69 indicateurs partagés et validés par tous.</a:t>
            </a:r>
          </a:p>
          <a:p>
            <a:pPr marL="0" marR="0" lvl="0" indent="0" algn="l" defTabSz="914400" rtl="0" eaLnBrk="1" fontAlgn="base" latinLnBrk="0" hangingPunct="1">
              <a:lnSpc>
                <a:spcPct val="120000"/>
              </a:lnSpc>
              <a:spcBef>
                <a:spcPct val="0"/>
              </a:spcBef>
              <a:buClrTx/>
              <a:buSzTx/>
              <a:buFontTx/>
              <a:buNone/>
              <a:tabLst/>
            </a:pP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20000"/>
              </a:lnSpc>
              <a:spcBef>
                <a:spcPct val="0"/>
              </a:spcBef>
              <a:buClrTx/>
              <a:buSzTx/>
              <a:buFontTx/>
              <a:buNone/>
              <a:tabLst/>
            </a:pPr>
            <a:r>
              <a:rPr kumimoji="0" lang="fr-FR" sz="2000" b="0" i="0" u="none" strike="noStrike" cap="none" normalizeH="0" baseline="0" dirty="0" smtClean="0">
                <a:ln>
                  <a:noFill/>
                </a:ln>
                <a:solidFill>
                  <a:srgbClr val="333333"/>
                </a:solidFill>
                <a:effectLst/>
                <a:latin typeface="asapregular"/>
                <a:cs typeface="Arial" pitchFamily="34" charset="0"/>
              </a:rPr>
              <a:t> Cet outil explore les cinq dimensions de la performance d’un établissement de santé en analysant la qualité des soins dispensés, les pratiques professionnelles de ses opérateurs, la qualité de son organisation, la productivité de ses équipes et la capacité financière à assumer sa pérennité. </a:t>
            </a:r>
            <a:endParaRPr kumimoji="0" lang="fr-FR" sz="4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 name="Image 1" descr="hospi diag.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9929" y="466419"/>
            <a:ext cx="2489200" cy="1333500"/>
          </a:xfrm>
          <a:prstGeom prst="rect">
            <a:avLst/>
          </a:prstGeom>
        </p:spPr>
      </p:pic>
    </p:spTree>
    <p:extLst>
      <p:ext uri="{BB962C8B-B14F-4D97-AF65-F5344CB8AC3E}">
        <p14:creationId xmlns:p14="http://schemas.microsoft.com/office/powerpoint/2010/main" val="4078251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0" y="-6442"/>
            <a:ext cx="9144000" cy="1547998"/>
          </a:xfrm>
          <a:solidFill>
            <a:srgbClr val="00B0F0"/>
          </a:solidFill>
        </p:spPr>
        <p:txBody>
          <a:bodyPr>
            <a:noAutofit/>
          </a:bodyPr>
          <a:lstStyle/>
          <a:p>
            <a:pPr marL="0" indent="0" algn="ctr">
              <a:buNone/>
            </a:pPr>
            <a:r>
              <a:rPr lang="fr-FR" sz="1400" b="1" dirty="0">
                <a:solidFill>
                  <a:schemeClr val="bg1"/>
                </a:solidFill>
                <a:latin typeface="Arial Black" panose="020B0A04020102020204" pitchFamily="34" charset="0"/>
              </a:rPr>
              <a:t/>
            </a:r>
            <a:br>
              <a:rPr lang="fr-FR" sz="1400" b="1" dirty="0">
                <a:solidFill>
                  <a:schemeClr val="bg1"/>
                </a:solidFill>
                <a:latin typeface="Arial Black" panose="020B0A04020102020204" pitchFamily="34" charset="0"/>
              </a:rPr>
            </a:br>
            <a:r>
              <a:rPr lang="fr-FR" sz="3200" b="1" dirty="0" smtClean="0">
                <a:solidFill>
                  <a:schemeClr val="bg1"/>
                </a:solidFill>
                <a:latin typeface="Arial Black" panose="020B0A04020102020204" pitchFamily="34" charset="0"/>
              </a:rPr>
              <a:t>LES C.H.U des ANTILLES </a:t>
            </a:r>
            <a:r>
              <a:rPr lang="fr-FR" sz="3600" b="1" dirty="0" smtClean="0">
                <a:solidFill>
                  <a:schemeClr val="bg1"/>
                </a:solidFill>
                <a:latin typeface="Arial Black" panose="020B0A04020102020204" pitchFamily="34" charset="0"/>
              </a:rPr>
              <a:t/>
            </a:r>
            <a:br>
              <a:rPr lang="fr-FR" sz="3600" b="1" dirty="0" smtClean="0">
                <a:solidFill>
                  <a:schemeClr val="bg1"/>
                </a:solidFill>
                <a:latin typeface="Arial Black" panose="020B0A04020102020204" pitchFamily="34" charset="0"/>
              </a:rPr>
            </a:br>
            <a:r>
              <a:rPr lang="fr-FR" sz="3200" b="1" dirty="0" smtClean="0">
                <a:solidFill>
                  <a:schemeClr val="bg1"/>
                </a:solidFill>
                <a:latin typeface="Arial Black" panose="020B0A04020102020204" pitchFamily="34" charset="0"/>
              </a:rPr>
              <a:t>aujourd’hui </a:t>
            </a:r>
            <a:r>
              <a:rPr lang="fr-FR" sz="3200" b="1" dirty="0">
                <a:solidFill>
                  <a:schemeClr val="bg1"/>
                </a:solidFill>
                <a:latin typeface="Arial Black" panose="020B0A04020102020204" pitchFamily="34" charset="0"/>
              </a:rPr>
              <a:t>et </a:t>
            </a:r>
            <a:r>
              <a:rPr lang="fr-FR" sz="3200" b="1" dirty="0" smtClean="0">
                <a:solidFill>
                  <a:schemeClr val="bg1"/>
                </a:solidFill>
                <a:latin typeface="Arial Black" panose="020B0A04020102020204" pitchFamily="34" charset="0"/>
              </a:rPr>
              <a:t>demain</a:t>
            </a:r>
            <a:r>
              <a:rPr lang="fr-FR" sz="3600" b="1" dirty="0">
                <a:solidFill>
                  <a:schemeClr val="bg1"/>
                </a:solidFill>
                <a:latin typeface="Comic Sans MS" panose="030F0702030302020204" pitchFamily="66" charset="0"/>
              </a:rPr>
              <a:t/>
            </a:r>
            <a:br>
              <a:rPr lang="fr-FR" sz="3600" b="1" dirty="0">
                <a:solidFill>
                  <a:schemeClr val="bg1"/>
                </a:solidFill>
                <a:latin typeface="Comic Sans MS" panose="030F0702030302020204" pitchFamily="66" charset="0"/>
              </a:rPr>
            </a:br>
            <a:endParaRPr lang="fr-FR" sz="3600" b="1" dirty="0">
              <a:solidFill>
                <a:schemeClr val="bg1"/>
              </a:solidFill>
              <a:latin typeface="Arial Black" panose="020B0A04020102020204" pitchFamily="34" charset="0"/>
            </a:endParaRPr>
          </a:p>
        </p:txBody>
      </p:sp>
      <p:grpSp>
        <p:nvGrpSpPr>
          <p:cNvPr id="4" name="Grouper 3"/>
          <p:cNvGrpSpPr/>
          <p:nvPr/>
        </p:nvGrpSpPr>
        <p:grpSpPr>
          <a:xfrm>
            <a:off x="0" y="1454941"/>
            <a:ext cx="9144001" cy="5403060"/>
            <a:chOff x="0" y="1454941"/>
            <a:chExt cx="9144001" cy="5403060"/>
          </a:xfrm>
        </p:grpSpPr>
        <p:pic>
          <p:nvPicPr>
            <p:cNvPr id="9" name="Espace réservé du contenu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34855" y="1555390"/>
              <a:ext cx="3309146" cy="5302611"/>
            </a:xfrm>
            <a:prstGeom prst="rect">
              <a:avLst/>
            </a:prstGeom>
          </p:spPr>
        </p:pic>
        <p:pic>
          <p:nvPicPr>
            <p:cNvPr id="8" name="Espace réservé du contenu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454941"/>
              <a:ext cx="5834855" cy="5403059"/>
            </a:xfrm>
            <a:prstGeom prst="rect">
              <a:avLst/>
            </a:prstGeom>
          </p:spPr>
        </p:pic>
        <p:pic>
          <p:nvPicPr>
            <p:cNvPr id="11" name="Imag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78103" y="4133583"/>
              <a:ext cx="1638870" cy="1998865"/>
            </a:xfrm>
            <a:prstGeom prst="rect">
              <a:avLst/>
            </a:prstGeom>
          </p:spPr>
        </p:pic>
        <p:sp>
          <p:nvSpPr>
            <p:cNvPr id="3" name="Bouée 2"/>
            <p:cNvSpPr/>
            <p:nvPr/>
          </p:nvSpPr>
          <p:spPr>
            <a:xfrm>
              <a:off x="7082640" y="2466455"/>
              <a:ext cx="504740" cy="635421"/>
            </a:xfrm>
            <a:prstGeom prst="donut">
              <a:avLst>
                <a:gd name="adj" fmla="val 7835"/>
              </a:avLst>
            </a:prstGeom>
            <a:solidFill>
              <a:srgbClr val="FF0000">
                <a:alpha val="76000"/>
              </a:srgbClr>
            </a:solidFill>
            <a:ln w="5715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0000"/>
                </a:solidFill>
              </a:endParaRPr>
            </a:p>
          </p:txBody>
        </p:sp>
        <p:sp>
          <p:nvSpPr>
            <p:cNvPr id="13" name="Bouée 12"/>
            <p:cNvSpPr/>
            <p:nvPr/>
          </p:nvSpPr>
          <p:spPr>
            <a:xfrm>
              <a:off x="7335010" y="3271503"/>
              <a:ext cx="504740" cy="635421"/>
            </a:xfrm>
            <a:prstGeom prst="donut">
              <a:avLst>
                <a:gd name="adj" fmla="val 7835"/>
              </a:avLst>
            </a:prstGeom>
            <a:solidFill>
              <a:srgbClr val="FF0000">
                <a:alpha val="76000"/>
              </a:srgbClr>
            </a:solidFill>
            <a:ln w="5715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0000"/>
                </a:solidFill>
              </a:endParaRPr>
            </a:p>
          </p:txBody>
        </p:sp>
      </p:grpSp>
    </p:spTree>
    <p:extLst>
      <p:ext uri="{BB962C8B-B14F-4D97-AF65-F5344CB8AC3E}">
        <p14:creationId xmlns:p14="http://schemas.microsoft.com/office/powerpoint/2010/main" val="117409706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illage">
  <a:themeElements>
    <a:clrScheme name="Sillag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illage">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illage">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Sillage.thmx</Template>
  <TotalTime>16127</TotalTime>
  <Words>853</Words>
  <Application>Microsoft Macintosh PowerPoint</Application>
  <PresentationFormat>Présentation à l'écran (4:3)</PresentationFormat>
  <Paragraphs>292</Paragraphs>
  <Slides>32</Slides>
  <Notes>3</Notes>
  <HiddenSlides>1</HiddenSlides>
  <MMClips>0</MMClips>
  <ScaleCrop>false</ScaleCrop>
  <HeadingPairs>
    <vt:vector size="4" baseType="variant">
      <vt:variant>
        <vt:lpstr>Thème</vt:lpstr>
      </vt:variant>
      <vt:variant>
        <vt:i4>2</vt:i4>
      </vt:variant>
      <vt:variant>
        <vt:lpstr>Titres des diapositives</vt:lpstr>
      </vt:variant>
      <vt:variant>
        <vt:i4>32</vt:i4>
      </vt:variant>
    </vt:vector>
  </HeadingPairs>
  <TitlesOfParts>
    <vt:vector size="34" baseType="lpstr">
      <vt:lpstr>Sillage</vt:lpstr>
      <vt:lpstr>Thème Office</vt:lpstr>
      <vt:lpstr>Présentation PowerPoint</vt:lpstr>
      <vt:lpstr>Pourquoi suis je là ?</vt:lpstr>
      <vt:lpstr>Sur qu’elle Mission ?</vt:lpstr>
      <vt:lpstr>CHU  (Naissance, apogée, déclin)</vt:lpstr>
      <vt:lpstr>Présentation PowerPoint</vt:lpstr>
      <vt:lpstr>Présentation PowerPoint</vt:lpstr>
      <vt:lpstr>Présentation PowerPoint</vt:lpstr>
      <vt:lpstr>Présentation PowerPoint</vt:lpstr>
      <vt:lpstr> LES C.H.U des ANTILLES  aujourd’hui et demain </vt:lpstr>
      <vt:lpstr>METHODE DE TRAVAIL</vt:lpstr>
      <vt:lpstr>RÔLE ECONOMIQUE MAJEUR DES C.H.U</vt:lpstr>
      <vt:lpstr>C.H.U ET SANTE AUX ANTILLES </vt:lpstr>
      <vt:lpstr>Présentation PowerPoint</vt:lpstr>
      <vt:lpstr>Etablissements en grandes difficultés</vt:lpstr>
      <vt:lpstr>CAUSES </vt:lpstr>
      <vt:lpstr>CONSEQUENCES </vt:lpstr>
      <vt:lpstr>CONSEQUENCES </vt:lpstr>
      <vt:lpstr>ET POURTANT DES POTENTIALITES EXISTENT</vt:lpstr>
      <vt:lpstr>QUE FAIRE DE CE FORMIDABLE POTENTIEL ?</vt:lpstr>
      <vt:lpstr>PROPOSITIONS</vt:lpstr>
      <vt:lpstr>AVANTAGES IMMEDIATS (1) La Qualité des Soins</vt:lpstr>
      <vt:lpstr>AVANTAGES IMMEDIATS (2) L’enseignement et la Recherche</vt:lpstr>
      <vt:lpstr>Présentation PowerPoint</vt:lpstr>
      <vt:lpstr>AVANTAGES IMMEDIATS (3) La Coopération</vt:lpstr>
      <vt:lpstr>AVANTAGES IMMEDIATS (4) Le Volet Economique</vt:lpstr>
      <vt:lpstr>Présentation PowerPoint</vt:lpstr>
      <vt:lpstr>POUR REUSSIR LE C.H.U DE LA CARAÏBE </vt:lpstr>
      <vt:lpstr>LES ETAPES – LE CALENDRIER</vt:lpstr>
      <vt:lpstr>Présentation PowerPoint</vt:lpstr>
      <vt:lpstr>Lettre de motivation attendue par les tutelles</vt:lpstr>
      <vt:lpstr>Présentation PowerPoint</vt:lpstr>
      <vt:lpstr>DES CHU des ANTILLES  au  CHU DE LA CARAÏBE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LES C.H.U des ANTILLES  AUJOURD’HUI et DEMAIN </dc:title>
  <dc:creator>Michel zerah</dc:creator>
  <cp:lastModifiedBy>YJA</cp:lastModifiedBy>
  <cp:revision>150</cp:revision>
  <dcterms:created xsi:type="dcterms:W3CDTF">2016-09-02T21:56:35Z</dcterms:created>
  <dcterms:modified xsi:type="dcterms:W3CDTF">2017-02-10T11:09:52Z</dcterms:modified>
</cp:coreProperties>
</file>