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320" r:id="rId3"/>
    <p:sldId id="321" r:id="rId4"/>
    <p:sldId id="322" r:id="rId5"/>
    <p:sldId id="323" r:id="rId6"/>
    <p:sldId id="324" r:id="rId7"/>
    <p:sldId id="325" r:id="rId8"/>
    <p:sldId id="274" r:id="rId9"/>
    <p:sldId id="308" r:id="rId10"/>
    <p:sldId id="298" r:id="rId11"/>
    <p:sldId id="326" r:id="rId12"/>
    <p:sldId id="327" r:id="rId13"/>
    <p:sldId id="328" r:id="rId14"/>
    <p:sldId id="330" r:id="rId15"/>
    <p:sldId id="329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3300"/>
    <a:srgbClr val="FFFF66"/>
    <a:srgbClr val="CC9900"/>
    <a:srgbClr val="FF9933"/>
    <a:srgbClr val="4D4D4D"/>
    <a:srgbClr val="969696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9" autoAdjust="0"/>
    <p:restoredTop sz="94660"/>
  </p:normalViewPr>
  <p:slideViewPr>
    <p:cSldViewPr>
      <p:cViewPr varScale="1">
        <p:scale>
          <a:sx n="103" d="100"/>
          <a:sy n="103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B8837B-1EEF-428A-8E78-3AFAEB445205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33B58-64B6-4B07-BE33-E2E7E49FEF1A}" type="slidenum">
              <a:rPr lang="fr-FR"/>
              <a:pPr/>
              <a:t>1</a:t>
            </a:fld>
            <a:endParaRPr lang="fr-FR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43E07-57CA-4595-9CF4-92857AB1A3E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04943-40D3-4427-82E7-14C23CD350F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1BE17-3086-47BE-BC58-5BF5BCD1E69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49D65D-24BA-4A6F-A2FD-D3EE4C5E631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CB8B1-8DCB-449F-847A-9FD4F9F05A4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4A002-F2BC-4C98-937B-0AD2D63E63F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C0488-67E8-436B-93B3-E033277CA9E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8DEE-71E9-4688-93F1-4D4FD23D36A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8EA22-DCE5-4224-82F4-E55B83D8F09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3370A-94BD-4D95-B3E4-2781E36CDD9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4191D-DB75-4051-B0EE-F506751B813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57A05-14D7-41AF-A16B-F532C43F793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C518B2-F00A-4A3E-881C-3692FCB7753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MC900437822"/>
          <p:cNvPicPr preferRelativeResize="0">
            <a:picLocks noChangeArrowheads="1"/>
          </p:cNvPicPr>
          <p:nvPr/>
        </p:nvPicPr>
        <p:blipFill>
          <a:blip r:embed="rId3" cstate="print">
            <a:lum bright="46000" contrast="2000"/>
          </a:blip>
          <a:srcRect b="4791"/>
          <a:stretch>
            <a:fillRect/>
          </a:stretch>
        </p:blipFill>
        <p:spPr bwMode="auto">
          <a:xfrm>
            <a:off x="0" y="0"/>
            <a:ext cx="1258888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548680"/>
            <a:ext cx="9144000" cy="504085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sz="6000" b="1" dirty="0" smtClean="0"/>
              <a:t>Evolution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sz="6000" b="1" dirty="0" smtClean="0"/>
              <a:t>de l’hospitalisation privée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sz="6000" b="1" dirty="0" smtClean="0"/>
              <a:t>en Martinique</a:t>
            </a:r>
            <a:endParaRPr lang="fr-FR" sz="6000" dirty="0"/>
          </a:p>
          <a:p>
            <a:pPr>
              <a:lnSpc>
                <a:spcPct val="90000"/>
              </a:lnSpc>
            </a:pPr>
            <a:endParaRPr lang="fr-FR" sz="6000" dirty="0"/>
          </a:p>
        </p:txBody>
      </p:sp>
      <p:pic>
        <p:nvPicPr>
          <p:cNvPr id="6" name="Picture 5" descr="_VCH7237-Panorama"/>
          <p:cNvPicPr>
            <a:picLocks noChangeAspect="1" noChangeArrowheads="1"/>
          </p:cNvPicPr>
          <p:nvPr/>
        </p:nvPicPr>
        <p:blipFill>
          <a:blip r:embed="rId4" cstate="print"/>
          <a:srcRect t="20289"/>
          <a:stretch>
            <a:fillRect/>
          </a:stretch>
        </p:blipFill>
        <p:spPr bwMode="auto">
          <a:xfrm>
            <a:off x="35496" y="4797152"/>
            <a:ext cx="9036496" cy="199629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0" y="5013176"/>
            <a:ext cx="291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Dr Nabil MANSOUR</a:t>
            </a:r>
          </a:p>
          <a:p>
            <a:r>
              <a:rPr lang="fr-FR" b="1" dirty="0" smtClean="0"/>
              <a:t>PDG, Clinique Saint Paul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i="1" u="sng"/>
              <a:t>Vieillissement de la population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302625" cy="45259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/>
              <a:t>Nombre de patients âgés &gt; 65 ans pris en charge à la Clinique Saint Paul en MCO</a:t>
            </a:r>
          </a:p>
          <a:p>
            <a:pPr>
              <a:lnSpc>
                <a:spcPct val="90000"/>
              </a:lnSpc>
            </a:pPr>
            <a:endParaRPr lang="fr-FR"/>
          </a:p>
          <a:p>
            <a:pPr>
              <a:lnSpc>
                <a:spcPct val="90000"/>
              </a:lnSpc>
            </a:pPr>
            <a:r>
              <a:rPr lang="fr-FR" b="1"/>
              <a:t>2011: 11%</a:t>
            </a:r>
          </a:p>
          <a:p>
            <a:pPr>
              <a:lnSpc>
                <a:spcPct val="90000"/>
              </a:lnSpc>
            </a:pPr>
            <a:endParaRPr lang="fr-FR" b="1"/>
          </a:p>
          <a:p>
            <a:pPr>
              <a:lnSpc>
                <a:spcPct val="90000"/>
              </a:lnSpc>
            </a:pPr>
            <a:r>
              <a:rPr lang="fr-FR" b="1"/>
              <a:t>2013: 24%</a:t>
            </a:r>
          </a:p>
          <a:p>
            <a:pPr>
              <a:lnSpc>
                <a:spcPct val="90000"/>
              </a:lnSpc>
            </a:pPr>
            <a:endParaRPr lang="fr-FR" b="1"/>
          </a:p>
          <a:p>
            <a:pPr>
              <a:lnSpc>
                <a:spcPct val="90000"/>
              </a:lnSpc>
            </a:pPr>
            <a:r>
              <a:rPr lang="fr-FR" b="1"/>
              <a:t>2014: 34%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48880"/>
            <a:ext cx="8712646" cy="1143000"/>
          </a:xfrm>
        </p:spPr>
        <p:txBody>
          <a:bodyPr/>
          <a:lstStyle/>
          <a:p>
            <a:r>
              <a:rPr lang="fr-FR" sz="9600" b="1" dirty="0" smtClean="0">
                <a:solidFill>
                  <a:srgbClr val="00B050"/>
                </a:solidFill>
              </a:rPr>
              <a:t>Les défis</a:t>
            </a:r>
            <a:endParaRPr lang="fr-FR" sz="9600" b="1" dirty="0">
              <a:solidFill>
                <a:srgbClr val="00B050"/>
              </a:solidFill>
            </a:endParaRPr>
          </a:p>
        </p:txBody>
      </p:sp>
      <p:pic>
        <p:nvPicPr>
          <p:cNvPr id="29700" name="Picture 4" descr="MC900437822"/>
          <p:cNvPicPr preferRelativeResize="0">
            <a:picLocks noChangeArrowheads="1"/>
          </p:cNvPicPr>
          <p:nvPr/>
        </p:nvPicPr>
        <p:blipFill>
          <a:blip r:embed="rId2" cstate="print">
            <a:lum bright="46000" contrast="2000"/>
          </a:blip>
          <a:srcRect b="4791"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101086" cy="1143000"/>
          </a:xfrm>
        </p:spPr>
        <p:txBody>
          <a:bodyPr/>
          <a:lstStyle/>
          <a:p>
            <a:r>
              <a:rPr lang="fr-FR" sz="4000" b="1" u="sng" dirty="0" smtClean="0">
                <a:solidFill>
                  <a:srgbClr val="C00000"/>
                </a:solidFill>
              </a:rPr>
              <a:t>DEFI n° 1</a:t>
            </a:r>
            <a:endParaRPr lang="fr-FR" sz="4000" b="1" u="sng" dirty="0">
              <a:solidFill>
                <a:srgbClr val="C0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352928" cy="4464496"/>
          </a:xfrm>
        </p:spPr>
        <p:txBody>
          <a:bodyPr/>
          <a:lstStyle/>
          <a:p>
            <a:pPr algn="ctr">
              <a:buNone/>
            </a:pPr>
            <a:r>
              <a:rPr lang="fr-FR" sz="3600" b="1" dirty="0" smtClean="0">
                <a:solidFill>
                  <a:srgbClr val="00B050"/>
                </a:solidFill>
                <a:sym typeface="Wingdings" pitchFamily="2" charset="2"/>
              </a:rPr>
              <a:t> Adapter nos établissements publics </a:t>
            </a:r>
          </a:p>
          <a:p>
            <a:pPr algn="ctr">
              <a:buNone/>
            </a:pPr>
            <a:r>
              <a:rPr lang="fr-FR" sz="3600" b="1" dirty="0" smtClean="0">
                <a:solidFill>
                  <a:srgbClr val="00B050"/>
                </a:solidFill>
                <a:sym typeface="Wingdings" pitchFamily="2" charset="2"/>
              </a:rPr>
              <a:t>et privés</a:t>
            </a:r>
          </a:p>
          <a:p>
            <a:pPr algn="ctr">
              <a:buFontTx/>
              <a:buChar char="-"/>
            </a:pPr>
            <a:r>
              <a:rPr lang="fr-FR" sz="3600" dirty="0">
                <a:sym typeface="Wingdings" pitchFamily="2" charset="2"/>
              </a:rPr>
              <a:t>a</a:t>
            </a:r>
            <a:r>
              <a:rPr lang="fr-FR" sz="3600" dirty="0" smtClean="0">
                <a:sym typeface="Wingdings" pitchFamily="2" charset="2"/>
              </a:rPr>
              <a:t>vec des moyens humains restreints</a:t>
            </a:r>
          </a:p>
          <a:p>
            <a:pPr algn="ctr">
              <a:buFontTx/>
              <a:buChar char="-"/>
            </a:pPr>
            <a:r>
              <a:rPr lang="fr-FR" sz="3600" dirty="0">
                <a:sym typeface="Wingdings" pitchFamily="2" charset="2"/>
              </a:rPr>
              <a:t>a</a:t>
            </a:r>
            <a:r>
              <a:rPr lang="fr-FR" sz="3600" dirty="0" smtClean="0">
                <a:sym typeface="Wingdings" pitchFamily="2" charset="2"/>
              </a:rPr>
              <a:t>vec des ressources financières de plus en plus rares</a:t>
            </a:r>
          </a:p>
          <a:p>
            <a:pPr algn="ctr">
              <a:buNone/>
            </a:pPr>
            <a:r>
              <a:rPr lang="fr-FR" sz="3600" b="1" dirty="0" smtClean="0">
                <a:sym typeface="Wingdings" pitchFamily="2" charset="2"/>
              </a:rPr>
              <a:t> </a:t>
            </a:r>
            <a:r>
              <a:rPr lang="fr-FR" sz="3600" b="1" dirty="0" smtClean="0">
                <a:solidFill>
                  <a:srgbClr val="00B050"/>
                </a:solidFill>
                <a:sym typeface="Wingdings" pitchFamily="2" charset="2"/>
              </a:rPr>
              <a:t>à une prise en charge optimale d’une population vieillissante et poly pathologique</a:t>
            </a:r>
            <a:endParaRPr lang="fr-FR" sz="3600" dirty="0" smtClean="0">
              <a:solidFill>
                <a:srgbClr val="00B050"/>
              </a:solidFill>
              <a:sym typeface="Wingdings" pitchFamily="2" charset="2"/>
            </a:endParaRPr>
          </a:p>
          <a:p>
            <a:pPr algn="ctr">
              <a:buNone/>
            </a:pPr>
            <a:endParaRPr lang="fr-FR" sz="3600" b="1" dirty="0" smtClean="0">
              <a:sym typeface="Wingdings" pitchFamily="2" charset="2"/>
            </a:endParaRPr>
          </a:p>
          <a:p>
            <a:pPr algn="ctr">
              <a:buFontTx/>
              <a:buChar char="-"/>
            </a:pPr>
            <a:endParaRPr lang="fr-FR" sz="3600" b="1" dirty="0" smtClean="0">
              <a:sym typeface="Wingdings" pitchFamily="2" charset="2"/>
            </a:endParaRPr>
          </a:p>
          <a:p>
            <a:pPr algn="ctr">
              <a:buFontTx/>
              <a:buChar char="-"/>
            </a:pPr>
            <a:endParaRPr lang="fr-FR" sz="3600" b="1" dirty="0"/>
          </a:p>
        </p:txBody>
      </p:sp>
      <p:pic>
        <p:nvPicPr>
          <p:cNvPr id="29700" name="Picture 4" descr="MC900437822"/>
          <p:cNvPicPr preferRelativeResize="0">
            <a:picLocks noChangeArrowheads="1"/>
          </p:cNvPicPr>
          <p:nvPr/>
        </p:nvPicPr>
        <p:blipFill>
          <a:blip r:embed="rId2" cstate="print">
            <a:lum bright="46000" contrast="2000"/>
          </a:blip>
          <a:srcRect b="4791"/>
          <a:stretch>
            <a:fillRect/>
          </a:stretch>
        </p:blipFill>
        <p:spPr bwMode="auto">
          <a:xfrm>
            <a:off x="0" y="0"/>
            <a:ext cx="10436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2646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4000" b="1" u="sng" dirty="0">
                <a:solidFill>
                  <a:srgbClr val="C00000"/>
                </a:solidFill>
              </a:rPr>
              <a:t>DEFI n° 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24936" cy="3949998"/>
          </a:xfrm>
        </p:spPr>
        <p:txBody>
          <a:bodyPr/>
          <a:lstStyle/>
          <a:p>
            <a:pPr algn="ctr">
              <a:buNone/>
            </a:pPr>
            <a:r>
              <a:rPr lang="fr-FR" sz="3600" b="1" dirty="0" smtClean="0">
                <a:solidFill>
                  <a:srgbClr val="00B050"/>
                </a:solidFill>
                <a:sym typeface="Wingdings" pitchFamily="2" charset="2"/>
              </a:rPr>
              <a:t>Un nouveau comportement managérial</a:t>
            </a:r>
          </a:p>
          <a:p>
            <a:pPr algn="ctr">
              <a:buNone/>
            </a:pPr>
            <a:endParaRPr lang="fr-FR" b="1" dirty="0">
              <a:sym typeface="Wingdings" pitchFamily="2" charset="2"/>
            </a:endParaRPr>
          </a:p>
          <a:p>
            <a:pPr algn="ctr">
              <a:buNone/>
            </a:pPr>
            <a:r>
              <a:rPr lang="fr-FR" i="1" dirty="0" smtClean="0">
                <a:sym typeface="Wingdings" pitchFamily="2" charset="2"/>
              </a:rPr>
              <a:t> Mettre « un peu de public dans le privé » et « un peu de privé dans le public»  </a:t>
            </a:r>
          </a:p>
          <a:p>
            <a:pPr algn="ctr">
              <a:buNone/>
            </a:pPr>
            <a:r>
              <a:rPr lang="fr-FR" b="1" dirty="0" smtClean="0">
                <a:sym typeface="Wingdings" pitchFamily="2" charset="2"/>
              </a:rPr>
              <a:t>afin que nos établissements </a:t>
            </a:r>
          </a:p>
          <a:p>
            <a:pPr algn="ctr">
              <a:buNone/>
            </a:pPr>
            <a:r>
              <a:rPr lang="fr-FR" b="1" dirty="0" smtClean="0">
                <a:sym typeface="Wingdings" pitchFamily="2" charset="2"/>
              </a:rPr>
              <a:t>gagnent en attractivité vis-à-vis du public, des patients, ainsi que du corps médical et paramédical</a:t>
            </a:r>
            <a:endParaRPr lang="fr-FR" b="1" dirty="0">
              <a:sym typeface="Wingdings" pitchFamily="2" charset="2"/>
            </a:endParaRPr>
          </a:p>
          <a:p>
            <a:pPr algn="ctr">
              <a:buNone/>
            </a:pPr>
            <a:endParaRPr lang="fr-FR" b="1" dirty="0" smtClean="0">
              <a:sym typeface="Wingdings" pitchFamily="2" charset="2"/>
            </a:endParaRPr>
          </a:p>
          <a:p>
            <a:pPr algn="ctr">
              <a:buFontTx/>
              <a:buChar char="-"/>
            </a:pPr>
            <a:endParaRPr lang="fr-FR" b="1" dirty="0" smtClean="0">
              <a:sym typeface="Wingdings" pitchFamily="2" charset="2"/>
            </a:endParaRPr>
          </a:p>
          <a:p>
            <a:pPr algn="ctr">
              <a:buFontTx/>
              <a:buChar char="-"/>
            </a:pPr>
            <a:endParaRPr lang="fr-FR" b="1" dirty="0"/>
          </a:p>
        </p:txBody>
      </p:sp>
      <p:pic>
        <p:nvPicPr>
          <p:cNvPr id="29700" name="Picture 4" descr="MC900437822"/>
          <p:cNvPicPr preferRelativeResize="0">
            <a:picLocks noChangeArrowheads="1"/>
          </p:cNvPicPr>
          <p:nvPr/>
        </p:nvPicPr>
        <p:blipFill>
          <a:blip r:embed="rId2" cstate="print">
            <a:lum bright="46000" contrast="2000"/>
          </a:blip>
          <a:srcRect b="4791"/>
          <a:stretch>
            <a:fillRect/>
          </a:stretch>
        </p:blipFill>
        <p:spPr bwMode="auto">
          <a:xfrm>
            <a:off x="0" y="0"/>
            <a:ext cx="10436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MC900437822"/>
          <p:cNvPicPr preferRelativeResize="0">
            <a:picLocks noChangeArrowheads="1"/>
          </p:cNvPicPr>
          <p:nvPr/>
        </p:nvPicPr>
        <p:blipFill>
          <a:blip r:embed="rId2" cstate="print">
            <a:lum bright="46000" contrast="2000"/>
          </a:blip>
          <a:srcRect b="4791"/>
          <a:stretch>
            <a:fillRect/>
          </a:stretch>
        </p:blipFill>
        <p:spPr bwMode="auto">
          <a:xfrm>
            <a:off x="0" y="0"/>
            <a:ext cx="10436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46" name="Picture 2" descr="Résultat de recherche d'images pour &quot;pub voiture hybride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60648"/>
            <a:ext cx="6662565" cy="4536504"/>
          </a:xfrm>
          <a:prstGeom prst="rect">
            <a:avLst/>
          </a:prstGeom>
          <a:noFill/>
        </p:spPr>
      </p:pic>
      <p:pic>
        <p:nvPicPr>
          <p:cNvPr id="8" name="Image 7" descr="Résultat de recherche d'images pour &quot;pub voiture hybride&quot;"/>
          <p:cNvPicPr/>
          <p:nvPr/>
        </p:nvPicPr>
        <p:blipFill>
          <a:blip r:embed="rId4" cstate="print"/>
          <a:srcRect b="52951"/>
          <a:stretch>
            <a:fillRect/>
          </a:stretch>
        </p:blipFill>
        <p:spPr bwMode="auto">
          <a:xfrm>
            <a:off x="1979712" y="4725144"/>
            <a:ext cx="49685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64704"/>
            <a:ext cx="8064896" cy="4094014"/>
          </a:xfrm>
        </p:spPr>
        <p:txBody>
          <a:bodyPr/>
          <a:lstStyle/>
          <a:p>
            <a:pPr algn="ctr">
              <a:buNone/>
            </a:pPr>
            <a:r>
              <a:rPr lang="fr-FR" sz="6000" b="1" i="1" dirty="0" smtClean="0">
                <a:sym typeface="Wingdings" pitchFamily="2" charset="2"/>
              </a:rPr>
              <a:t>FIN</a:t>
            </a:r>
          </a:p>
          <a:p>
            <a:pPr algn="ctr">
              <a:buNone/>
            </a:pPr>
            <a:endParaRPr lang="fr-FR" sz="6000" b="1" i="1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fr-FR" sz="6000" b="1" i="1" dirty="0" smtClean="0">
                <a:sym typeface="Wingdings" pitchFamily="2" charset="2"/>
              </a:rPr>
              <a:t>Merci</a:t>
            </a:r>
          </a:p>
          <a:p>
            <a:pPr algn="ctr">
              <a:buNone/>
            </a:pPr>
            <a:r>
              <a:rPr lang="fr-FR" sz="6000" b="1" i="1" dirty="0" smtClean="0">
                <a:sym typeface="Wingdings" pitchFamily="2" charset="2"/>
              </a:rPr>
              <a:t>de votre attention</a:t>
            </a:r>
            <a:endParaRPr lang="fr-FR" sz="6000" b="1" i="1" dirty="0"/>
          </a:p>
        </p:txBody>
      </p:sp>
      <p:pic>
        <p:nvPicPr>
          <p:cNvPr id="29700" name="Picture 4" descr="MC900437822"/>
          <p:cNvPicPr preferRelativeResize="0">
            <a:picLocks noChangeArrowheads="1"/>
          </p:cNvPicPr>
          <p:nvPr/>
        </p:nvPicPr>
        <p:blipFill>
          <a:blip r:embed="rId2" cstate="print">
            <a:lum bright="46000" contrast="2000"/>
          </a:blip>
          <a:srcRect b="4791"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ANd9GcQl0Vn01sOaYvGPk-ppyRmNT7KYBBK9OvFc5De-OvogSKONxqu7Mg"/>
          <p:cNvPicPr>
            <a:picLocks noChangeAspect="1" noChangeArrowheads="1"/>
          </p:cNvPicPr>
          <p:nvPr/>
        </p:nvPicPr>
        <p:blipFill>
          <a:blip r:embed="rId2" cstate="print"/>
          <a:srcRect l="1854"/>
          <a:stretch>
            <a:fillRect/>
          </a:stretch>
        </p:blipFill>
        <p:spPr bwMode="auto">
          <a:xfrm>
            <a:off x="3924300" y="188913"/>
            <a:ext cx="4392613" cy="3208337"/>
          </a:xfrm>
          <a:prstGeom prst="rect">
            <a:avLst/>
          </a:prstGeom>
          <a:noFill/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60475" y="1125538"/>
            <a:ext cx="960438" cy="1223962"/>
            <a:chOff x="657" y="754"/>
            <a:chExt cx="741" cy="907"/>
          </a:xfrm>
        </p:grpSpPr>
        <p:pic>
          <p:nvPicPr>
            <p:cNvPr id="2060" name="Picture 12" descr="ANd9GcS5wLtJhYExkyCFldiBntgdMKsp0K36Gx5IRPaSkI18ezgHFsgUew"/>
            <p:cNvPicPr>
              <a:picLocks noChangeAspect="1" noChangeArrowheads="1"/>
            </p:cNvPicPr>
            <p:nvPr/>
          </p:nvPicPr>
          <p:blipFill>
            <a:blip r:embed="rId3" cstate="print"/>
            <a:srcRect t="16667"/>
            <a:stretch>
              <a:fillRect/>
            </a:stretch>
          </p:blipFill>
          <p:spPr bwMode="auto">
            <a:xfrm>
              <a:off x="657" y="754"/>
              <a:ext cx="741" cy="907"/>
            </a:xfrm>
            <a:prstGeom prst="rect">
              <a:avLst/>
            </a:prstGeom>
            <a:noFill/>
          </p:spPr>
        </p:pic>
        <p:pic>
          <p:nvPicPr>
            <p:cNvPr id="2061" name="Picture 13" descr="ANd9GcSpWSP6S2wllZ1ED-gxQL_H_L4q5_ftZrvwAzkB1sPSRjhZ3LO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89" y="1117"/>
              <a:ext cx="267" cy="378"/>
            </a:xfrm>
            <a:prstGeom prst="rect">
              <a:avLst/>
            </a:prstGeom>
            <a:noFill/>
          </p:spPr>
        </p:pic>
      </p:grp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973138" y="2349500"/>
            <a:ext cx="1457325" cy="641350"/>
          </a:xfrm>
          <a:prstGeom prst="rect">
            <a:avLst/>
          </a:prstGeom>
          <a:solidFill>
            <a:srgbClr val="8BD3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Faculté de </a:t>
            </a:r>
          </a:p>
          <a:p>
            <a:pPr algn="ctr"/>
            <a:r>
              <a:rPr lang="fr-FR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médecine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757238" y="188913"/>
            <a:ext cx="1944687" cy="1079500"/>
          </a:xfrm>
          <a:prstGeom prst="downArrowCallout">
            <a:avLst>
              <a:gd name="adj1" fmla="val 45037"/>
              <a:gd name="adj2" fmla="val 45037"/>
              <a:gd name="adj3" fmla="val 16667"/>
              <a:gd name="adj4" fmla="val 66667"/>
            </a:avLst>
          </a:prstGeom>
          <a:gradFill rotWithShape="1">
            <a:gsLst>
              <a:gs pos="0">
                <a:srgbClr val="66CCFF"/>
              </a:gs>
              <a:gs pos="100000">
                <a:srgbClr val="3399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/>
              <a:t>Numérus clausus</a:t>
            </a:r>
          </a:p>
          <a:p>
            <a:pPr algn="ctr"/>
            <a:r>
              <a:rPr lang="fr-FR" b="1"/>
              <a:t>1970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437188" y="2981325"/>
            <a:ext cx="1081087" cy="519113"/>
          </a:xfrm>
          <a:prstGeom prst="rect">
            <a:avLst/>
          </a:prstGeom>
          <a:solidFill>
            <a:srgbClr val="8BD3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800" b="1">
                <a:solidFill>
                  <a:srgbClr val="FF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23850" y="4437063"/>
            <a:ext cx="2590800" cy="8255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1600" b="1"/>
              <a:t>Médecins libéraux</a:t>
            </a:r>
          </a:p>
          <a:p>
            <a:pPr algn="ctr"/>
            <a:r>
              <a:rPr lang="fr-FR" sz="1600"/>
              <a:t>Généralistes + Spécialistes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276600" y="4365625"/>
            <a:ext cx="3024188" cy="106997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1600" b="1"/>
              <a:t>Etablissements publics et privés</a:t>
            </a:r>
          </a:p>
          <a:p>
            <a:pPr algn="ctr"/>
            <a:r>
              <a:rPr lang="fr-FR" sz="1600"/>
              <a:t>(Lucratifs / Non lucratifs)</a:t>
            </a:r>
          </a:p>
          <a:p>
            <a:pPr algn="ctr"/>
            <a:r>
              <a:rPr lang="fr-FR" sz="1600" b="1"/>
              <a:t>MCO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659563" y="4365625"/>
            <a:ext cx="2376487" cy="106997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1600" b="1"/>
              <a:t>Autres établissements</a:t>
            </a:r>
          </a:p>
          <a:p>
            <a:pPr algn="ctr"/>
            <a:r>
              <a:rPr lang="fr-FR" sz="1600" b="1"/>
              <a:t>publics et privés</a:t>
            </a:r>
          </a:p>
          <a:p>
            <a:pPr algn="ctr"/>
            <a:r>
              <a:rPr lang="fr-FR" sz="1600"/>
              <a:t>SSR, EHPAD, HAD, PSY…</a:t>
            </a:r>
          </a:p>
        </p:txBody>
      </p: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 rot="16200000" flipH="1">
            <a:off x="3019425" y="4117976"/>
            <a:ext cx="26987" cy="2970212"/>
          </a:xfrm>
          <a:prstGeom prst="curvedConnector3">
            <a:avLst>
              <a:gd name="adj1" fmla="val 947060"/>
            </a:avLst>
          </a:prstGeom>
          <a:noFill/>
          <a:ln w="762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76" name="AutoShape 28"/>
          <p:cNvCxnSpPr>
            <a:cxnSpLocks noChangeShapeType="1"/>
          </p:cNvCxnSpPr>
          <p:nvPr/>
        </p:nvCxnSpPr>
        <p:spPr bwMode="auto">
          <a:xfrm rot="5400000" flipH="1" flipV="1">
            <a:off x="4527550" y="2736851"/>
            <a:ext cx="71437" cy="5922962"/>
          </a:xfrm>
          <a:prstGeom prst="curvedConnector3">
            <a:avLst>
              <a:gd name="adj1" fmla="val -1437778"/>
            </a:avLst>
          </a:prstGeom>
          <a:noFill/>
          <a:ln w="762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 rot="16200000" flipH="1">
            <a:off x="5976144" y="4112419"/>
            <a:ext cx="1588" cy="2952750"/>
          </a:xfrm>
          <a:prstGeom prst="curvedConnector3">
            <a:avLst>
              <a:gd name="adj1" fmla="val 19300000"/>
            </a:avLst>
          </a:prstGeom>
          <a:noFill/>
          <a:ln w="762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094" name="Freeform 46"/>
          <p:cNvSpPr>
            <a:spLocks/>
          </p:cNvSpPr>
          <p:nvPr/>
        </p:nvSpPr>
        <p:spPr bwMode="auto">
          <a:xfrm rot="-706098">
            <a:off x="1692275" y="3068638"/>
            <a:ext cx="504825" cy="1008062"/>
          </a:xfrm>
          <a:custGeom>
            <a:avLst/>
            <a:gdLst/>
            <a:ahLst/>
            <a:cxnLst>
              <a:cxn ang="0">
                <a:pos x="227" y="0"/>
              </a:cxn>
              <a:cxn ang="0">
                <a:pos x="136" y="181"/>
              </a:cxn>
              <a:cxn ang="0">
                <a:pos x="46" y="408"/>
              </a:cxn>
              <a:cxn ang="0">
                <a:pos x="0" y="499"/>
              </a:cxn>
            </a:cxnLst>
            <a:rect l="0" t="0" r="r" b="b"/>
            <a:pathLst>
              <a:path w="227" h="499">
                <a:moveTo>
                  <a:pt x="227" y="0"/>
                </a:moveTo>
                <a:cubicBezTo>
                  <a:pt x="196" y="56"/>
                  <a:pt x="166" y="113"/>
                  <a:pt x="136" y="181"/>
                </a:cubicBezTo>
                <a:cubicBezTo>
                  <a:pt x="106" y="249"/>
                  <a:pt x="69" y="355"/>
                  <a:pt x="46" y="408"/>
                </a:cubicBezTo>
                <a:cubicBezTo>
                  <a:pt x="23" y="461"/>
                  <a:pt x="11" y="480"/>
                  <a:pt x="0" y="499"/>
                </a:cubicBezTo>
              </a:path>
            </a:pathLst>
          </a:custGeom>
          <a:solidFill>
            <a:schemeClr val="accent2"/>
          </a:solidFill>
          <a:ln w="762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1981200" y="2708275"/>
            <a:ext cx="863600" cy="1439863"/>
          </a:xfrm>
          <a:custGeom>
            <a:avLst/>
            <a:gdLst/>
            <a:ahLst/>
            <a:cxnLst>
              <a:cxn ang="0">
                <a:pos x="227" y="0"/>
              </a:cxn>
              <a:cxn ang="0">
                <a:pos x="136" y="181"/>
              </a:cxn>
              <a:cxn ang="0">
                <a:pos x="46" y="408"/>
              </a:cxn>
              <a:cxn ang="0">
                <a:pos x="0" y="499"/>
              </a:cxn>
            </a:cxnLst>
            <a:rect l="0" t="0" r="r" b="b"/>
            <a:pathLst>
              <a:path w="227" h="499">
                <a:moveTo>
                  <a:pt x="227" y="0"/>
                </a:moveTo>
                <a:cubicBezTo>
                  <a:pt x="196" y="56"/>
                  <a:pt x="166" y="113"/>
                  <a:pt x="136" y="181"/>
                </a:cubicBezTo>
                <a:cubicBezTo>
                  <a:pt x="106" y="249"/>
                  <a:pt x="69" y="355"/>
                  <a:pt x="46" y="408"/>
                </a:cubicBezTo>
                <a:cubicBezTo>
                  <a:pt x="23" y="461"/>
                  <a:pt x="11" y="480"/>
                  <a:pt x="0" y="499"/>
                </a:cubicBezTo>
              </a:path>
            </a:pathLst>
          </a:custGeom>
          <a:solidFill>
            <a:schemeClr val="accent2"/>
          </a:solidFill>
          <a:ln w="762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2844800" y="1341438"/>
            <a:ext cx="719138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flipH="1">
            <a:off x="2773363" y="1557338"/>
            <a:ext cx="7207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2100" name="Picture 52" descr="ANd9GcQYmXAqu6zPP2Vr2KSKsuN8u-SeayPS0OyjzpzHfk5cbl6Hjz9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6238" y="260350"/>
            <a:ext cx="622300" cy="935038"/>
          </a:xfrm>
          <a:prstGeom prst="rect">
            <a:avLst/>
          </a:prstGeom>
          <a:noFill/>
        </p:spPr>
      </p:pic>
      <p:pic>
        <p:nvPicPr>
          <p:cNvPr id="2103" name="Picture 55" descr="ANd9GcQYmXAqu6zPP2Vr2KSKsuN8u-SeayPS0OyjzpzHfk5cbl6Hjz9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4800" y="1700213"/>
            <a:ext cx="622300" cy="935037"/>
          </a:xfrm>
          <a:prstGeom prst="rect">
            <a:avLst/>
          </a:prstGeom>
          <a:noFill/>
        </p:spPr>
      </p:pic>
      <p:pic>
        <p:nvPicPr>
          <p:cNvPr id="2104" name="Picture 56" descr="ANd9GcQYmXAqu6zPP2Vr2KSKsuN8u-SeayPS0OyjzpzHfk5cbl6Hjz9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4575" y="3141663"/>
            <a:ext cx="622300" cy="935037"/>
          </a:xfrm>
          <a:prstGeom prst="rect">
            <a:avLst/>
          </a:prstGeom>
          <a:noFill/>
        </p:spPr>
      </p:pic>
      <p:pic>
        <p:nvPicPr>
          <p:cNvPr id="2114" name="Picture 66" descr="ANd9GcRr6Za26qcb9sJd-ZBOndv6kWHiicIc6yuzHNMtP7wxgzs_bR_Vw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1425" y="5897563"/>
            <a:ext cx="987425" cy="700087"/>
          </a:xfrm>
          <a:prstGeom prst="rect">
            <a:avLst/>
          </a:prstGeom>
          <a:noFill/>
        </p:spPr>
      </p:pic>
      <p:pic>
        <p:nvPicPr>
          <p:cNvPr id="2115" name="Picture 67" descr="ANd9GcRr6Za26qcb9sJd-ZBOndv6kWHiicIc6yuzHNMtP7wxgzs_bR_VwQ"/>
          <p:cNvPicPr>
            <a:picLocks noChangeAspect="1" noChangeArrowheads="1"/>
          </p:cNvPicPr>
          <p:nvPr/>
        </p:nvPicPr>
        <p:blipFill>
          <a:blip r:embed="rId6" cstate="print"/>
          <a:srcRect l="51128" b="-8223"/>
          <a:stretch>
            <a:fillRect/>
          </a:stretch>
        </p:blipFill>
        <p:spPr bwMode="auto">
          <a:xfrm>
            <a:off x="7956550" y="3213100"/>
            <a:ext cx="550863" cy="863600"/>
          </a:xfrm>
          <a:prstGeom prst="rect">
            <a:avLst/>
          </a:prstGeom>
          <a:noFill/>
        </p:spPr>
      </p:pic>
      <p:pic>
        <p:nvPicPr>
          <p:cNvPr id="2116" name="Picture 68" descr="ANd9GcRr6Za26qcb9sJd-ZBOndv6kWHiicIc6yuzHNMtP7wxgzs_bR_VwQ"/>
          <p:cNvPicPr>
            <a:picLocks noChangeAspect="1" noChangeArrowheads="1"/>
          </p:cNvPicPr>
          <p:nvPr/>
        </p:nvPicPr>
        <p:blipFill>
          <a:blip r:embed="rId6" cstate="print"/>
          <a:srcRect l="51128" b="-8223"/>
          <a:stretch>
            <a:fillRect/>
          </a:stretch>
        </p:blipFill>
        <p:spPr bwMode="auto">
          <a:xfrm>
            <a:off x="4427538" y="3284538"/>
            <a:ext cx="552450" cy="865187"/>
          </a:xfrm>
          <a:prstGeom prst="rect">
            <a:avLst/>
          </a:prstGeom>
          <a:noFill/>
        </p:spPr>
      </p:pic>
      <p:pic>
        <p:nvPicPr>
          <p:cNvPr id="2118" name="Picture 70" descr="ANd9GcSjKfvYZZvrk7WCfrKI8g_GOQ7gWEufXxavyB9Y3wMIZRhGMjXbfw"/>
          <p:cNvPicPr>
            <a:picLocks noChangeAspect="1" noChangeArrowheads="1"/>
          </p:cNvPicPr>
          <p:nvPr/>
        </p:nvPicPr>
        <p:blipFill>
          <a:blip r:embed="rId7" cstate="print">
            <a:lum bright="18000"/>
            <a:grayscl/>
          </a:blip>
          <a:srcRect t="43590" r="70248" b="20032"/>
          <a:stretch>
            <a:fillRect/>
          </a:stretch>
        </p:blipFill>
        <p:spPr bwMode="auto">
          <a:xfrm>
            <a:off x="4787900" y="5949950"/>
            <a:ext cx="617538" cy="647700"/>
          </a:xfrm>
          <a:prstGeom prst="rect">
            <a:avLst/>
          </a:prstGeom>
          <a:noFill/>
        </p:spPr>
      </p:pic>
      <p:sp>
        <p:nvSpPr>
          <p:cNvPr id="2121" name="Line 73"/>
          <p:cNvSpPr>
            <a:spLocks noChangeShapeType="1"/>
          </p:cNvSpPr>
          <p:nvPr/>
        </p:nvSpPr>
        <p:spPr bwMode="auto">
          <a:xfrm>
            <a:off x="6084888" y="4868863"/>
            <a:ext cx="792162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2122" name="Picture 74" descr="ANd9GcQYmXAqu6zPP2Vr2KSKsuN8u-SeayPS0OyjzpzHfk5cbl6Hjz9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0338" y="4941888"/>
            <a:ext cx="527050" cy="792162"/>
          </a:xfrm>
          <a:prstGeom prst="rect">
            <a:avLst/>
          </a:prstGeom>
          <a:noFill/>
        </p:spPr>
      </p:pic>
      <p:pic>
        <p:nvPicPr>
          <p:cNvPr id="2123" name="Picture 75" descr="ANd9GcQYmXAqu6zPP2Vr2KSKsuN8u-SeayPS0OyjzpzHfk5cbl6Hjz9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32513" y="4941888"/>
            <a:ext cx="527050" cy="792162"/>
          </a:xfrm>
          <a:prstGeom prst="rect">
            <a:avLst/>
          </a:prstGeom>
          <a:noFill/>
        </p:spPr>
      </p:pic>
      <p:cxnSp>
        <p:nvCxnSpPr>
          <p:cNvPr id="2127" name="AutoShape 79"/>
          <p:cNvCxnSpPr>
            <a:cxnSpLocks noChangeShapeType="1"/>
          </p:cNvCxnSpPr>
          <p:nvPr/>
        </p:nvCxnSpPr>
        <p:spPr bwMode="auto">
          <a:xfrm rot="10800000" flipV="1">
            <a:off x="2627313" y="2924175"/>
            <a:ext cx="836612" cy="1260475"/>
          </a:xfrm>
          <a:prstGeom prst="curvedConnector2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30" name="AutoShape 82"/>
          <p:cNvCxnSpPr>
            <a:cxnSpLocks noChangeShapeType="1"/>
          </p:cNvCxnSpPr>
          <p:nvPr/>
        </p:nvCxnSpPr>
        <p:spPr bwMode="auto">
          <a:xfrm rot="10800000" flipV="1">
            <a:off x="3995738" y="2924175"/>
            <a:ext cx="836612" cy="1260475"/>
          </a:xfrm>
          <a:prstGeom prst="curvedConnector2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31" name="AutoShape 83"/>
          <p:cNvCxnSpPr>
            <a:cxnSpLocks noChangeShapeType="1"/>
          </p:cNvCxnSpPr>
          <p:nvPr/>
        </p:nvCxnSpPr>
        <p:spPr bwMode="auto">
          <a:xfrm>
            <a:off x="7596188" y="2781300"/>
            <a:ext cx="1187450" cy="1123950"/>
          </a:xfrm>
          <a:prstGeom prst="curvedConnector2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132" name="Line 84"/>
          <p:cNvSpPr>
            <a:spLocks noChangeShapeType="1"/>
          </p:cNvSpPr>
          <p:nvPr/>
        </p:nvSpPr>
        <p:spPr bwMode="auto">
          <a:xfrm>
            <a:off x="2700338" y="4868863"/>
            <a:ext cx="792162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840" y="44624"/>
            <a:ext cx="8229600" cy="692696"/>
          </a:xfrm>
        </p:spPr>
        <p:txBody>
          <a:bodyPr/>
          <a:lstStyle/>
          <a:p>
            <a:r>
              <a:rPr lang="fr-FR" sz="2000" b="1" dirty="0" smtClean="0"/>
              <a:t>Au début…</a:t>
            </a:r>
            <a:endParaRPr lang="fr-FR" sz="2000" b="1" dirty="0"/>
          </a:p>
        </p:txBody>
      </p:sp>
      <p:pic>
        <p:nvPicPr>
          <p:cNvPr id="29700" name="Picture 4" descr="MC900437822"/>
          <p:cNvPicPr preferRelativeResize="0">
            <a:picLocks noChangeArrowheads="1"/>
          </p:cNvPicPr>
          <p:nvPr/>
        </p:nvPicPr>
        <p:blipFill>
          <a:blip r:embed="rId2" cstate="print">
            <a:lum bright="46000" contrast="2000"/>
          </a:blip>
          <a:srcRect b="4791"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763688" y="692696"/>
            <a:ext cx="5184577" cy="923330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Loi hospitalière de 1992</a:t>
            </a:r>
          </a:p>
          <a:p>
            <a:pPr algn="ctr"/>
            <a:r>
              <a:rPr lang="fr-FR" b="1" dirty="0" smtClean="0"/>
              <a:t>Nouveau cadre réglementaire et contraignant pour tous les établissement publics et privés</a:t>
            </a:r>
            <a:endParaRPr lang="fr-FR" b="1" dirty="0"/>
          </a:p>
        </p:txBody>
      </p:sp>
      <p:sp>
        <p:nvSpPr>
          <p:cNvPr id="6" name="Ellipse 5"/>
          <p:cNvSpPr/>
          <p:nvPr/>
        </p:nvSpPr>
        <p:spPr>
          <a:xfrm>
            <a:off x="2915816" y="1844824"/>
            <a:ext cx="2952328" cy="1440160"/>
          </a:xfrm>
          <a:prstGeom prst="ellips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CONTRAINTES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OBLIGATIONS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OPPORTUNITES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71600" y="3789040"/>
            <a:ext cx="2664296" cy="461665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ADAPTATION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76260" y="5661248"/>
            <a:ext cx="2759636" cy="83099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EVOLUTION ET CONTINUITE</a:t>
            </a:r>
            <a:endParaRPr lang="fr-FR" sz="2400" b="1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113162" y="3779748"/>
            <a:ext cx="2915222" cy="830997"/>
          </a:xfrm>
          <a:prstGeom prst="rect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lt1"/>
                </a:solidFill>
                <a:latin typeface="+mn-lt"/>
                <a:cs typeface="+mn-cs"/>
              </a:rPr>
              <a:t>NON </a:t>
            </a:r>
            <a:endParaRPr lang="fr-FR" sz="2400" b="1" dirty="0" smtClean="0">
              <a:solidFill>
                <a:schemeClr val="lt1"/>
              </a:solidFill>
              <a:latin typeface="+mn-lt"/>
              <a:cs typeface="+mn-cs"/>
            </a:endParaRPr>
          </a:p>
          <a:p>
            <a:pPr algn="ctr"/>
            <a:r>
              <a:rPr lang="fr-FR" sz="2400" b="1" dirty="0" smtClean="0">
                <a:solidFill>
                  <a:schemeClr val="lt1"/>
                </a:solidFill>
                <a:latin typeface="+mn-lt"/>
                <a:cs typeface="+mn-cs"/>
              </a:rPr>
              <a:t>ADAPTATION</a:t>
            </a:r>
            <a:endParaRPr lang="fr-FR" sz="2400" b="1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148064" y="5013176"/>
            <a:ext cx="2880320" cy="461665"/>
          </a:xfrm>
          <a:prstGeom prst="rect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lt1"/>
                </a:solidFill>
                <a:latin typeface="+mn-lt"/>
                <a:cs typeface="+mn-cs"/>
              </a:rPr>
              <a:t>DISPARITION</a:t>
            </a:r>
          </a:p>
        </p:txBody>
      </p:sp>
      <p:cxnSp>
        <p:nvCxnSpPr>
          <p:cNvPr id="12" name="Connecteur droit avec flèche 11"/>
          <p:cNvCxnSpPr>
            <a:stCxn id="6" idx="3"/>
            <a:endCxn id="7" idx="0"/>
          </p:cNvCxnSpPr>
          <p:nvPr/>
        </p:nvCxnSpPr>
        <p:spPr>
          <a:xfrm flipH="1">
            <a:off x="2303748" y="3074078"/>
            <a:ext cx="1044427" cy="7149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6" idx="5"/>
            <a:endCxn id="9" idx="0"/>
          </p:cNvCxnSpPr>
          <p:nvPr/>
        </p:nvCxnSpPr>
        <p:spPr>
          <a:xfrm>
            <a:off x="5435785" y="3074078"/>
            <a:ext cx="1134988" cy="7056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endCxn id="10" idx="0"/>
          </p:cNvCxnSpPr>
          <p:nvPr/>
        </p:nvCxnSpPr>
        <p:spPr>
          <a:xfrm>
            <a:off x="6588224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2267744" y="4293096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04456" cy="1143000"/>
          </a:xfrm>
        </p:spPr>
        <p:txBody>
          <a:bodyPr/>
          <a:lstStyle/>
          <a:p>
            <a:r>
              <a:rPr lang="fr-FR" b="1" i="1" dirty="0" smtClean="0"/>
              <a:t>En clair…</a:t>
            </a:r>
            <a:endParaRPr lang="fr-FR" b="1" i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980728"/>
            <a:ext cx="7489825" cy="2808312"/>
          </a:xfrm>
        </p:spPr>
        <p:txBody>
          <a:bodyPr/>
          <a:lstStyle/>
          <a:p>
            <a:pPr algn="ctr">
              <a:buNone/>
            </a:pPr>
            <a:r>
              <a:rPr lang="fr-FR" sz="4800" b="1" i="1" dirty="0" smtClean="0">
                <a:solidFill>
                  <a:srgbClr val="00B050"/>
                </a:solidFill>
              </a:rPr>
              <a:t>C’est une évolution </a:t>
            </a:r>
          </a:p>
          <a:p>
            <a:pPr algn="ctr">
              <a:buNone/>
            </a:pPr>
            <a:r>
              <a:rPr lang="fr-FR" sz="4800" b="1" i="1" dirty="0" smtClean="0">
                <a:solidFill>
                  <a:srgbClr val="00B050"/>
                </a:solidFill>
              </a:rPr>
              <a:t>« DARWINIENNE » !</a:t>
            </a:r>
            <a:endParaRPr lang="fr-FR" sz="4800" b="1" i="1" dirty="0">
              <a:solidFill>
                <a:srgbClr val="00B050"/>
              </a:solidFill>
            </a:endParaRPr>
          </a:p>
        </p:txBody>
      </p:sp>
      <p:pic>
        <p:nvPicPr>
          <p:cNvPr id="29700" name="Picture 4" descr="MC900437822"/>
          <p:cNvPicPr preferRelativeResize="0">
            <a:picLocks noChangeArrowheads="1"/>
          </p:cNvPicPr>
          <p:nvPr/>
        </p:nvPicPr>
        <p:blipFill>
          <a:blip r:embed="rId2" cstate="print">
            <a:lum bright="46000" contrast="2000"/>
          </a:blip>
          <a:srcRect b="4791"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Picture 4" descr="Résultat de recherche d'images pour &quot;DARWIN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780928"/>
            <a:ext cx="381642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863823"/>
          </a:xfrm>
        </p:spPr>
        <p:txBody>
          <a:bodyPr/>
          <a:lstStyle/>
          <a:p>
            <a:r>
              <a:rPr lang="fr-FR" sz="4000" b="1" u="sng" dirty="0" smtClean="0"/>
              <a:t>A l’échelle locale</a:t>
            </a:r>
            <a:endParaRPr lang="fr-FR" sz="4000" b="1" u="sng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640960" cy="5472608"/>
          </a:xfrm>
        </p:spPr>
        <p:txBody>
          <a:bodyPr/>
          <a:lstStyle/>
          <a:p>
            <a:pPr algn="ctr">
              <a:buNone/>
            </a:pPr>
            <a:r>
              <a:rPr lang="fr-FR" b="1" i="1" dirty="0" smtClean="0">
                <a:solidFill>
                  <a:srgbClr val="00B050"/>
                </a:solidFill>
                <a:sym typeface="Wingdings" pitchFamily="2" charset="2"/>
              </a:rPr>
              <a:t>Clinique Pasteur </a:t>
            </a:r>
            <a:r>
              <a:rPr lang="fr-FR" i="1" dirty="0" smtClean="0">
                <a:sym typeface="Wingdings" pitchFamily="2" charset="2"/>
              </a:rPr>
              <a:t> </a:t>
            </a:r>
          </a:p>
          <a:p>
            <a:pPr algn="ctr">
              <a:buNone/>
            </a:pPr>
            <a:r>
              <a:rPr lang="fr-FR" i="1" dirty="0" smtClean="0">
                <a:sym typeface="Wingdings" pitchFamily="2" charset="2"/>
              </a:rPr>
              <a:t>Dépôt de bilan et liquidation en 1998. Médecins et personnels répartis sur les </a:t>
            </a:r>
          </a:p>
          <a:p>
            <a:pPr algn="ctr">
              <a:buNone/>
            </a:pPr>
            <a:r>
              <a:rPr lang="fr-FR" i="1" dirty="0" smtClean="0">
                <a:sym typeface="Wingdings" pitchFamily="2" charset="2"/>
              </a:rPr>
              <a:t>2 autres structures privées.</a:t>
            </a:r>
          </a:p>
          <a:p>
            <a:pPr algn="ctr">
              <a:buNone/>
            </a:pPr>
            <a:endParaRPr lang="fr-FR" sz="1200" i="1" dirty="0" smtClean="0"/>
          </a:p>
          <a:p>
            <a:pPr algn="ctr">
              <a:buNone/>
            </a:pPr>
            <a:r>
              <a:rPr lang="fr-FR" b="1" i="1" dirty="0">
                <a:solidFill>
                  <a:srgbClr val="00B050"/>
                </a:solidFill>
                <a:sym typeface="Wingdings" pitchFamily="2" charset="2"/>
              </a:rPr>
              <a:t>Clinique Sainte Marie </a:t>
            </a:r>
            <a:r>
              <a:rPr lang="fr-FR" i="1" dirty="0" smtClean="0">
                <a:sym typeface="Wingdings" pitchFamily="2" charset="2"/>
              </a:rPr>
              <a:t> </a:t>
            </a:r>
          </a:p>
          <a:p>
            <a:pPr algn="ctr">
              <a:buNone/>
            </a:pPr>
            <a:r>
              <a:rPr lang="fr-FR" i="1" dirty="0" smtClean="0">
                <a:sym typeface="Wingdings" pitchFamily="2" charset="2"/>
              </a:rPr>
              <a:t>Dépôt de bilan en 2006 et repris par un Groupe national.</a:t>
            </a:r>
          </a:p>
          <a:p>
            <a:pPr algn="ctr">
              <a:buNone/>
            </a:pPr>
            <a:endParaRPr lang="fr-FR" sz="1200" i="1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fr-FR" b="1" i="1" dirty="0">
                <a:solidFill>
                  <a:srgbClr val="00B050"/>
                </a:solidFill>
                <a:sym typeface="Wingdings" pitchFamily="2" charset="2"/>
              </a:rPr>
              <a:t>Clinique Saint Paul </a:t>
            </a:r>
            <a:r>
              <a:rPr lang="fr-FR" i="1" dirty="0" smtClean="0">
                <a:sym typeface="Wingdings" pitchFamily="2" charset="2"/>
              </a:rPr>
              <a:t></a:t>
            </a:r>
          </a:p>
          <a:p>
            <a:pPr algn="ctr">
              <a:buNone/>
            </a:pPr>
            <a:r>
              <a:rPr lang="fr-FR" i="1" dirty="0" smtClean="0">
                <a:sym typeface="Wingdings" pitchFamily="2" charset="2"/>
              </a:rPr>
              <a:t>Bilans équilibrés à ce jour.</a:t>
            </a:r>
          </a:p>
          <a:p>
            <a:pPr algn="ctr">
              <a:buNone/>
            </a:pPr>
            <a:endParaRPr lang="fr-FR" i="1" dirty="0" smtClean="0">
              <a:sym typeface="Wingdings" pitchFamily="2" charset="2"/>
            </a:endParaRPr>
          </a:p>
          <a:p>
            <a:pPr algn="ctr">
              <a:buFontTx/>
              <a:buChar char="-"/>
            </a:pPr>
            <a:endParaRPr lang="fr-FR" i="1" dirty="0" smtClean="0">
              <a:sym typeface="Wingdings" pitchFamily="2" charset="2"/>
            </a:endParaRPr>
          </a:p>
          <a:p>
            <a:pPr algn="ctr">
              <a:buFontTx/>
              <a:buChar char="-"/>
            </a:pPr>
            <a:endParaRPr lang="fr-FR" sz="4800" i="1" dirty="0"/>
          </a:p>
        </p:txBody>
      </p:sp>
      <p:pic>
        <p:nvPicPr>
          <p:cNvPr id="29700" name="Picture 4" descr="MC900437822"/>
          <p:cNvPicPr preferRelativeResize="0">
            <a:picLocks noChangeArrowheads="1"/>
          </p:cNvPicPr>
          <p:nvPr/>
        </p:nvPicPr>
        <p:blipFill>
          <a:blip r:embed="rId2" cstate="print">
            <a:lum bright="46000" contrast="2000"/>
          </a:blip>
          <a:srcRect b="4791"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646" cy="1143000"/>
          </a:xfrm>
        </p:spPr>
        <p:txBody>
          <a:bodyPr/>
          <a:lstStyle/>
          <a:p>
            <a:r>
              <a:rPr lang="fr-FR" sz="4000" b="1" u="sng" dirty="0" smtClean="0"/>
              <a:t>Opportunités</a:t>
            </a:r>
            <a:endParaRPr lang="fr-FR" sz="4000" b="1" u="sng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632848" cy="4526062"/>
          </a:xfrm>
        </p:spPr>
        <p:txBody>
          <a:bodyPr/>
          <a:lstStyle/>
          <a:p>
            <a:pPr algn="ctr">
              <a:buFontTx/>
              <a:buChar char="-"/>
            </a:pPr>
            <a:r>
              <a:rPr lang="fr-FR" sz="3600" b="1" dirty="0" smtClean="0">
                <a:sym typeface="Wingdings" pitchFamily="2" charset="2"/>
              </a:rPr>
              <a:t>Développement </a:t>
            </a:r>
          </a:p>
          <a:p>
            <a:pPr algn="ctr">
              <a:buNone/>
            </a:pPr>
            <a:r>
              <a:rPr lang="fr-FR" sz="3600" b="1" dirty="0" smtClean="0">
                <a:sym typeface="Wingdings" pitchFamily="2" charset="2"/>
              </a:rPr>
              <a:t>de la Chirurgie ambulatoire</a:t>
            </a:r>
          </a:p>
          <a:p>
            <a:pPr algn="ctr">
              <a:buFontTx/>
              <a:buChar char="-"/>
            </a:pPr>
            <a:endParaRPr lang="fr-FR" sz="3600" b="1" dirty="0" smtClean="0">
              <a:sym typeface="Wingdings" pitchFamily="2" charset="2"/>
            </a:endParaRPr>
          </a:p>
          <a:p>
            <a:pPr algn="ctr">
              <a:buFontTx/>
              <a:buChar char="-"/>
            </a:pPr>
            <a:r>
              <a:rPr lang="fr-FR" sz="3600" b="1" dirty="0" smtClean="0">
                <a:sym typeface="Wingdings" pitchFamily="2" charset="2"/>
              </a:rPr>
              <a:t>Diversification de l’offre de soins </a:t>
            </a:r>
          </a:p>
          <a:p>
            <a:pPr algn="ctr">
              <a:buNone/>
            </a:pPr>
            <a:r>
              <a:rPr lang="fr-FR" dirty="0" smtClean="0">
                <a:sym typeface="Wingdings" pitchFamily="2" charset="2"/>
              </a:rPr>
              <a:t>(Développement d’activités de SSR, Psychiatrie, HAD, Prise en charge des insuffisants rénaux chroniques)</a:t>
            </a:r>
          </a:p>
          <a:p>
            <a:pPr algn="ctr">
              <a:buNone/>
            </a:pPr>
            <a:endParaRPr lang="fr-FR" sz="3600" b="1" dirty="0" smtClean="0">
              <a:sym typeface="Wingdings" pitchFamily="2" charset="2"/>
            </a:endParaRPr>
          </a:p>
          <a:p>
            <a:pPr algn="ctr">
              <a:buFontTx/>
              <a:buChar char="-"/>
            </a:pPr>
            <a:endParaRPr lang="fr-FR" sz="3600" b="1" dirty="0" smtClean="0">
              <a:sym typeface="Wingdings" pitchFamily="2" charset="2"/>
            </a:endParaRPr>
          </a:p>
          <a:p>
            <a:pPr algn="ctr">
              <a:buFontTx/>
              <a:buChar char="-"/>
            </a:pPr>
            <a:endParaRPr lang="fr-FR" sz="3600" b="1" dirty="0"/>
          </a:p>
        </p:txBody>
      </p:sp>
      <p:pic>
        <p:nvPicPr>
          <p:cNvPr id="29700" name="Picture 4" descr="MC900437822"/>
          <p:cNvPicPr preferRelativeResize="0">
            <a:picLocks noChangeArrowheads="1"/>
          </p:cNvPicPr>
          <p:nvPr/>
        </p:nvPicPr>
        <p:blipFill>
          <a:blip r:embed="rId2" cstate="print">
            <a:lum bright="46000" contrast="2000"/>
          </a:blip>
          <a:srcRect b="4791"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800200"/>
          </a:xfrm>
        </p:spPr>
        <p:txBody>
          <a:bodyPr/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   </a:t>
            </a:r>
            <a:r>
              <a:rPr lang="fr-FR" sz="4000" b="1" i="1" dirty="0" smtClean="0">
                <a:solidFill>
                  <a:schemeClr val="tx1"/>
                </a:solidFill>
              </a:rPr>
              <a:t>L’évolution est en permanence:</a:t>
            </a:r>
            <a:br>
              <a:rPr lang="fr-FR" sz="4000" b="1" i="1" dirty="0" smtClean="0">
                <a:solidFill>
                  <a:schemeClr val="tx1"/>
                </a:solidFill>
              </a:rPr>
            </a:br>
            <a:r>
              <a:rPr lang="fr-FR" sz="4000" b="1" i="1" dirty="0" smtClean="0">
                <a:solidFill>
                  <a:schemeClr val="tx1"/>
                </a:solidFill>
              </a:rPr>
              <a:t>Adaptation ou Disparition</a:t>
            </a:r>
            <a:endParaRPr lang="fr-FR" sz="4000" b="1" i="1" u="sng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79512" y="2276872"/>
            <a:ext cx="8712968" cy="42484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fr-FR" sz="4000" b="1" i="1" dirty="0" smtClean="0">
                <a:solidFill>
                  <a:srgbClr val="00B050"/>
                </a:solidFill>
                <a:sym typeface="Wingdings" pitchFamily="2" charset="2"/>
              </a:rPr>
              <a:t>L’évolution doit tenir compte:</a:t>
            </a:r>
          </a:p>
          <a:p>
            <a:pPr algn="ctr">
              <a:buNone/>
            </a:pPr>
            <a:endParaRPr lang="fr-FR" sz="4000" b="1" i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algn="ctr">
              <a:buFontTx/>
              <a:buChar char="-"/>
            </a:pPr>
            <a:r>
              <a:rPr lang="fr-FR" sz="4000" b="1" i="1" dirty="0" smtClean="0">
                <a:solidFill>
                  <a:srgbClr val="00B050"/>
                </a:solidFill>
                <a:sym typeface="Wingdings" pitchFamily="2" charset="2"/>
              </a:rPr>
              <a:t> d’une densité médicale très faible</a:t>
            </a:r>
          </a:p>
          <a:p>
            <a:pPr algn="ctr">
              <a:buFontTx/>
              <a:buChar char="-"/>
            </a:pPr>
            <a:r>
              <a:rPr lang="fr-FR" sz="4000" b="1" i="1" dirty="0" smtClean="0">
                <a:solidFill>
                  <a:srgbClr val="00B050"/>
                </a:solidFill>
                <a:sym typeface="Wingdings" pitchFamily="2" charset="2"/>
              </a:rPr>
              <a:t> du vieillissement de la population</a:t>
            </a:r>
            <a:endParaRPr lang="fr-FR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1143000"/>
          </a:xfrm>
        </p:spPr>
        <p:txBody>
          <a:bodyPr/>
          <a:lstStyle/>
          <a:p>
            <a:r>
              <a:rPr lang="fr-FR" b="1" u="sng"/>
              <a:t>Densité médicale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11349"/>
            <a:ext cx="7489825" cy="4525963"/>
          </a:xfrm>
        </p:spPr>
        <p:txBody>
          <a:bodyPr/>
          <a:lstStyle/>
          <a:p>
            <a:r>
              <a:rPr lang="fr-FR" i="1" dirty="0"/>
              <a:t>Définition INSEE</a:t>
            </a:r>
            <a:r>
              <a:rPr lang="fr-FR" dirty="0"/>
              <a:t> </a:t>
            </a:r>
          </a:p>
          <a:p>
            <a:endParaRPr lang="fr-FR" dirty="0"/>
          </a:p>
          <a:p>
            <a:pPr algn="ctr">
              <a:buFontTx/>
              <a:buNone/>
            </a:pPr>
            <a:r>
              <a:rPr lang="fr-FR" sz="4000" dirty="0"/>
              <a:t>Nombre de médecins généralistes et spécialistes quelque soit leur mode d’exercice exprimé par tranche de 100 000 habitants</a:t>
            </a:r>
            <a:endParaRPr lang="fr-FR" sz="4000" i="1" dirty="0"/>
          </a:p>
        </p:txBody>
      </p:sp>
      <p:pic>
        <p:nvPicPr>
          <p:cNvPr id="29700" name="Picture 4" descr="MC900437822"/>
          <p:cNvPicPr preferRelativeResize="0">
            <a:picLocks noChangeArrowheads="1"/>
          </p:cNvPicPr>
          <p:nvPr/>
        </p:nvPicPr>
        <p:blipFill>
          <a:blip r:embed="rId2" cstate="print">
            <a:lum bright="46000" contrast="2000"/>
          </a:blip>
          <a:srcRect b="4791"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Group 2"/>
          <p:cNvGraphicFramePr>
            <a:graphicFrameLocks noGrp="1"/>
          </p:cNvGraphicFramePr>
          <p:nvPr>
            <p:ph/>
          </p:nvPr>
        </p:nvGraphicFramePr>
        <p:xfrm>
          <a:off x="395288" y="3213100"/>
          <a:ext cx="8229600" cy="273494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France Entière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Martinique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Guyane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Guadeloupe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Réunion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611188" y="0"/>
            <a:ext cx="80645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4000" b="1"/>
              <a:t>Densité des médecins </a:t>
            </a:r>
          </a:p>
          <a:p>
            <a:pPr algn="ctr"/>
            <a:r>
              <a:rPr lang="fr-FR" sz="2800" b="1"/>
              <a:t>Pour 100 000 habitants - Tout mode d’exercice, toute spécialité</a:t>
            </a:r>
          </a:p>
          <a:p>
            <a:pPr algn="ctr"/>
            <a:r>
              <a:rPr lang="fr-FR" i="1"/>
              <a:t>Données 2013 - Source Insee Année 2014 </a:t>
            </a:r>
          </a:p>
        </p:txBody>
      </p:sp>
      <p:pic>
        <p:nvPicPr>
          <p:cNvPr id="69655" name="Picture 23" descr="BLD062069"/>
          <p:cNvPicPr>
            <a:picLocks noChangeAspect="1" noChangeArrowheads="1"/>
          </p:cNvPicPr>
          <p:nvPr/>
        </p:nvPicPr>
        <p:blipFill>
          <a:blip r:embed="rId2" cstate="print"/>
          <a:srcRect b="10446"/>
          <a:stretch>
            <a:fillRect/>
          </a:stretch>
        </p:blipFill>
        <p:spPr bwMode="auto">
          <a:xfrm>
            <a:off x="7667625" y="1268413"/>
            <a:ext cx="1228725" cy="165417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468</TotalTime>
  <Words>333</Words>
  <Application>Microsoft Office PowerPoint</Application>
  <PresentationFormat>Affichage à l'écran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Modèle par défaut</vt:lpstr>
      <vt:lpstr>Diapositive 1</vt:lpstr>
      <vt:lpstr>Diapositive 2</vt:lpstr>
      <vt:lpstr>Au début…</vt:lpstr>
      <vt:lpstr>En clair…</vt:lpstr>
      <vt:lpstr>A l’échelle locale</vt:lpstr>
      <vt:lpstr>Opportunités</vt:lpstr>
      <vt:lpstr>   L’évolution est en permanence: Adaptation ou Disparition</vt:lpstr>
      <vt:lpstr>Densité médicale</vt:lpstr>
      <vt:lpstr>Diapositive 9</vt:lpstr>
      <vt:lpstr>Vieillissement de la population</vt:lpstr>
      <vt:lpstr>Les défis</vt:lpstr>
      <vt:lpstr>DEFI n° 1</vt:lpstr>
      <vt:lpstr>DEFI n° 2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ijf</dc:creator>
  <cp:lastModifiedBy>ijf</cp:lastModifiedBy>
  <cp:revision>138</cp:revision>
  <dcterms:created xsi:type="dcterms:W3CDTF">2014-10-28T20:12:45Z</dcterms:created>
  <dcterms:modified xsi:type="dcterms:W3CDTF">2017-01-06T16:25:52Z</dcterms:modified>
</cp:coreProperties>
</file>