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A9782-369C-49DE-BABE-B3787CC3432F}" type="datetimeFigureOut">
              <a:rPr lang="fr-FR" smtClean="0"/>
              <a:pPr/>
              <a:t>06/01/2017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3026F-165D-45DA-B833-62E0AB65A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026F-165D-45DA-B833-62E0AB65AE7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6172200" cy="4000528"/>
          </a:xfrm>
        </p:spPr>
        <p:txBody>
          <a:bodyPr>
            <a:noAutofit/>
          </a:bodyPr>
          <a:lstStyle/>
          <a:p>
            <a:r>
              <a:rPr lang="fr-FR" sz="4400" dirty="0" smtClean="0"/>
              <a:t>CONCEVOIR UNE ORGANISATION OPTIMALE DU SYSTÈME DE SANTE</a:t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71670" y="4357694"/>
            <a:ext cx="6858048" cy="2017228"/>
          </a:xfrm>
        </p:spPr>
        <p:txBody>
          <a:bodyPr/>
          <a:lstStyle/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 ALTERNATIVES HOSPITALIERES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 HOSPITALISATION A DOMICILE,               SOINS INFIRMIERS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642918"/>
            <a:ext cx="7715304" cy="5831034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Font typeface="Wingdings" pitchFamily="2" charset="2"/>
              <a:buChar char="v"/>
            </a:pPr>
            <a:r>
              <a:rPr lang="fr-FR" sz="7200" dirty="0" smtClean="0"/>
              <a:t>CONCLUSION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786742" cy="1143000"/>
          </a:xfrm>
        </p:spPr>
        <p:txBody>
          <a:bodyPr/>
          <a:lstStyle/>
          <a:p>
            <a:pPr algn="ctr"/>
            <a:r>
              <a:rPr lang="fr-FR" dirty="0" smtClean="0"/>
              <a:t>Une responsabilité politique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7715304" cy="4830902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L’amélioration de la qualité des logements et du transport sont des facteurs  évidement limitants mais pas bloquants.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L’aide humaine à domicile doit être solvabilisée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pour la rendre opérante. Elle est indispensable au développement des alternatives à l’hospitalisation.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Rendre solvable l’offre d’hébergement temporaire et encourager son développement</a:t>
            </a:r>
          </a:p>
          <a:p>
            <a:pPr algn="just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Une des responsabilités  en termes de stratégie et d’innovation de l’agence régionale de santé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7572428" cy="4214842"/>
          </a:xfrm>
        </p:spPr>
        <p:txBody>
          <a:bodyPr/>
          <a:lstStyle/>
          <a:p>
            <a:pPr algn="just">
              <a:buNone/>
            </a:pPr>
            <a:r>
              <a:rPr lang="fr-FR" b="1" dirty="0" smtClean="0"/>
              <a:t>Serait de</a:t>
            </a:r>
            <a:r>
              <a:rPr lang="fr-FR" dirty="0" smtClean="0"/>
              <a:t>: </a:t>
            </a:r>
          </a:p>
          <a:p>
            <a:pPr lvl="2"/>
            <a:r>
              <a:rPr lang="fr-FR" sz="2400" b="1" dirty="0" smtClean="0"/>
              <a:t>-</a:t>
            </a:r>
            <a:r>
              <a:rPr lang="fr-FR" sz="2400" dirty="0" smtClean="0"/>
              <a:t>Favoriser le développement de l’offre sanitaire pour de nouvelles alternatives à l’hospitalisation.</a:t>
            </a:r>
          </a:p>
          <a:p>
            <a:pPr algn="just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</a:t>
            </a:r>
            <a:r>
              <a:rPr lang="fr-FR" b="1" dirty="0" smtClean="0"/>
              <a:t>-</a:t>
            </a:r>
            <a:r>
              <a:rPr lang="fr-FR" dirty="0" smtClean="0"/>
              <a:t>Favoriser les autres formes d’hébergements temporaires ou de proximités ainsi que les services appropriés.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Une proposition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1285860"/>
            <a:ext cx="7572428" cy="457203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L’offre de service à domicile doit être améliorée. Cependant, nous devons dans un premier temps chercher à optimiser l’existant .                                            Il y a certainement un élément manquant.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r>
              <a:rPr lang="fr-FR" b="1" dirty="0" smtClean="0"/>
              <a:t>Un fédérateur de territoire </a:t>
            </a:r>
            <a:r>
              <a:rPr lang="fr-FR" dirty="0" smtClean="0"/>
              <a:t>capable de mobiliser les acteurs et de donner </a:t>
            </a:r>
            <a:r>
              <a:rPr lang="fr-FR" b="1" dirty="0" smtClean="0"/>
              <a:t>« </a:t>
            </a:r>
            <a:r>
              <a:rPr lang="fr-FR" dirty="0" smtClean="0"/>
              <a:t>envie de faire </a:t>
            </a:r>
            <a:r>
              <a:rPr lang="fr-FR" b="1" dirty="0" smtClean="0"/>
              <a:t>»</a:t>
            </a:r>
            <a:r>
              <a:rPr lang="fr-FR" dirty="0" smtClean="0"/>
              <a:t>    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296974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Une responsabilité professionnelle </a:t>
            </a:r>
            <a:br>
              <a:rPr lang="fr-FR" sz="2800" b="1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600200"/>
            <a:ext cx="7643866" cy="3757626"/>
          </a:xfrm>
        </p:spPr>
        <p:txBody>
          <a:bodyPr/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 algn="just"/>
            <a:r>
              <a:rPr lang="fr-FR" dirty="0" smtClean="0"/>
              <a:t>Pour améliorer l’offre de soins à domicile, les acteurs y œuvrant, notamment les infirmiers libéraux devront accepter l’idée que l’exercice libéral peut-être compatible avec une structuration de la profession afin d’améliorer le service rendu aux usagers.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186766" cy="214314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Jean-Marie CLOVIS</a:t>
            </a:r>
            <a:br>
              <a:rPr lang="fr-FR" sz="40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PRESIDENT DU SYNDICAT MARTINIQUAIS DES INFIRMIERS LIBERAUX (FNI MARTINIQUE)</a:t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4143380"/>
            <a:ext cx="7786742" cy="200026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Directeur d’établissement et de services du secteur médico-social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829576" cy="561672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Font typeface="Wingdings" pitchFamily="2" charset="2"/>
              <a:buChar char="v"/>
            </a:pPr>
            <a:r>
              <a:rPr lang="fr-FR" sz="7200" dirty="0" smtClean="0"/>
              <a:t>LE CONTEXTE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858180" cy="4714908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Une situation qui n’est pas dramatique mais qui est qualifiée de difficile.                                    La demande est très nettement supérieure à l’offre avec un paradoxe: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14% des ménages vivent dans des logements surpeuplés                                                 - 54% dans des logements sont sous peuplés.</a:t>
            </a:r>
          </a:p>
          <a:p>
            <a:pPr algn="just">
              <a:buFont typeface="Arial" pitchFamily="34" charset="0"/>
              <a:buChar char="•"/>
            </a:pP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Environ 10.000 logements qualifiés d’indignes.</a:t>
            </a:r>
          </a:p>
          <a:p>
            <a:endParaRPr lang="fr-FR" sz="28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/>
          <a:lstStyle/>
          <a:p>
            <a:pPr algn="ctr"/>
            <a:r>
              <a:rPr lang="fr-FR" sz="3200" dirty="0" smtClean="0"/>
              <a:t>La situation du logement à la Martinique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57224" y="1285860"/>
            <a:ext cx="7429552" cy="528641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fr-FR" dirty="0" smtClean="0"/>
              <a:t>80 % des actifs utilisent leurs véhicules, seuls 10% utilisent les transports en commun ,ceci en raison d’une offre limitée, du temps d’attente important en dehors des heures de pointes.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Une amplitude de service faible (quasiment plus de service après 18H, service très faible les samedis, dimanches et jours fériés).</a:t>
            </a:r>
          </a:p>
          <a:p>
            <a:pPr algn="just">
              <a:buNone/>
            </a:pPr>
            <a:r>
              <a:rPr lang="fr-FR" dirty="0" smtClean="0"/>
              <a:t>    Le transport sanitaire est aussi en difficulté</a:t>
            </a:r>
          </a:p>
          <a:p>
            <a:pPr algn="just">
              <a:buNone/>
            </a:pPr>
            <a:r>
              <a:rPr lang="fr-FR" dirty="0" smtClean="0"/>
              <a:t>     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Un réseau routier saturé.</a:t>
            </a:r>
          </a:p>
          <a:p>
            <a:endParaRPr lang="fr-FR" sz="28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4348" y="274638"/>
            <a:ext cx="7643866" cy="122553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La situation du transport </a:t>
            </a:r>
            <a:br>
              <a:rPr lang="fr-FR" dirty="0" smtClean="0"/>
            </a:b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72452" cy="84615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fr-FR" sz="2900" b="1" dirty="0" smtClean="0"/>
              <a:t> L’OFFRE SANITAIRE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901014" cy="4357718"/>
          </a:xfrm>
        </p:spPr>
        <p:txBody>
          <a:bodyPr/>
          <a:lstStyle/>
          <a:p>
            <a:pPr>
              <a:buNone/>
            </a:pPr>
            <a:r>
              <a:rPr lang="fr-FR" i="1" dirty="0" smtClean="0"/>
              <a:t>   </a:t>
            </a:r>
          </a:p>
          <a:p>
            <a:pPr algn="just">
              <a:buNone/>
            </a:pPr>
            <a:r>
              <a:rPr lang="fr-FR" dirty="0" smtClean="0"/>
              <a:t>	Elle n’est peut-être pas suffisante mais dispose d’un potentiel d’amélioration très important (public, privé).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Font typeface="Wingdings" pitchFamily="2" charset="2"/>
              <a:buChar char="§"/>
            </a:pPr>
            <a:r>
              <a:rPr lang="fr-FR" dirty="0" smtClean="0"/>
              <a:t>L’hospitalisation à domicile . </a:t>
            </a:r>
          </a:p>
          <a:p>
            <a:pPr algn="just">
              <a:buNone/>
            </a:pPr>
            <a:r>
              <a:rPr lang="fr-FR" dirty="0" smtClean="0"/>
              <a:t>	</a:t>
            </a:r>
          </a:p>
          <a:p>
            <a:pPr algn="just">
              <a:buNone/>
            </a:pPr>
            <a:r>
              <a:rPr lang="fr-FR" dirty="0" smtClean="0"/>
              <a:t>	Un dispositif utile mais pas déterminant (60% de l’activité consacrée à des soins de nursing ,des soins palliatifs et des pansements complexes 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q"/>
            </a:pPr>
            <a:r>
              <a:rPr lang="fr-FR" sz="3200" b="1" dirty="0" smtClean="0"/>
              <a:t> L’OFFRE MEDICO-SOCIALE </a:t>
            </a:r>
            <a:br>
              <a:rPr lang="fr-FR" sz="3200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1285860"/>
            <a:ext cx="7643866" cy="4786346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endParaRPr lang="fr-FR" dirty="0" smtClean="0"/>
          </a:p>
          <a:p>
            <a:pPr algn="just">
              <a:buFont typeface="Wingdings" pitchFamily="2" charset="2"/>
              <a:buChar char="§"/>
            </a:pPr>
            <a:r>
              <a:rPr lang="fr-FR" dirty="0" smtClean="0"/>
              <a:t>Hébergement</a:t>
            </a:r>
          </a:p>
          <a:p>
            <a:pPr algn="just">
              <a:buNone/>
            </a:pPr>
            <a:r>
              <a:rPr lang="fr-FR" dirty="0" smtClean="0"/>
              <a:t>	 Elle est en déficit par rapport aux ratios nationaux. Le plan de rattrapage n’a pas produit ses effets .Le territoire est aujourd’hui plutôt à la recherche d’une diversification qualitative que d’un quantitatif qui ne serait pas forcément  pertinent. 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fr-FR" dirty="0" smtClean="0"/>
          </a:p>
          <a:p>
            <a:pPr algn="just">
              <a:buFont typeface="Wingdings" pitchFamily="2" charset="2"/>
              <a:buChar char="§"/>
            </a:pPr>
            <a:r>
              <a:rPr lang="fr-FR" dirty="0" smtClean="0"/>
              <a:t>Des services bien répartis sur le territoire  offrant des prestations  en rapport avec leurs missions.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fr-FR" dirty="0" smtClean="0"/>
              <a:t> LES AUXILIAIRES MÉDICAUX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1214422"/>
            <a:ext cx="7715304" cy="4929222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En nombre insuffisant pour répondre aux besoins du maintien à domicile avec une offre en progression notable.</a:t>
            </a:r>
          </a:p>
          <a:p>
            <a:pPr algn="just"/>
            <a:endParaRPr lang="fr-FR" dirty="0" smtClean="0"/>
          </a:p>
          <a:p>
            <a:r>
              <a:rPr lang="fr-FR" dirty="0" smtClean="0"/>
              <a:t>Les infirmiers libéraux ont un ratio par nombre d’habitants deux fois plus élevé que le ratio national . Ils constituent une force de frappe incontestable pour le développement des soins à domicile y compris  en post opératoire car présents dans tous les quartiers, ils sont en mesure d’intervenir dans tous les « fonds ou mornes » de la MARTINIQUE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fr-FR" dirty="0" smtClean="0"/>
              <a:t> Le secteur social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57224" y="1285860"/>
            <a:ext cx="7429552" cy="4857784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Une offre en aide humaine pléthorique, et concentrée sur le territoire du centre.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Une demande très importante, peu, voire pas solvable, qui met en grande difficulté les services prestataires et ne permet pas une professionnalisation suffisante des intervenants.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582</TotalTime>
  <Words>489</Words>
  <Application>Microsoft Office PowerPoint</Application>
  <PresentationFormat>Affichage à l'écran (4:3)</PresentationFormat>
  <Paragraphs>91</Paragraphs>
  <Slides>14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CONCEVOIR UNE ORGANISATION OPTIMALE DU SYSTÈME DE SANTE </vt:lpstr>
      <vt:lpstr>Jean-Marie CLOVIS  PRESIDENT DU SYNDICAT MARTINIQUAIS DES INFIRMIERS LIBERAUX (FNI MARTINIQUE) </vt:lpstr>
      <vt:lpstr>Diapositive 3</vt:lpstr>
      <vt:lpstr>La situation du logement à la Martinique</vt:lpstr>
      <vt:lpstr>La situation du transport  </vt:lpstr>
      <vt:lpstr> L’OFFRE SANITAIRE</vt:lpstr>
      <vt:lpstr> L’OFFRE MEDICO-SOCIALE  </vt:lpstr>
      <vt:lpstr> LES AUXILIAIRES MÉDICAUX </vt:lpstr>
      <vt:lpstr> Le secteur social </vt:lpstr>
      <vt:lpstr>Diapositive 10</vt:lpstr>
      <vt:lpstr>Une responsabilité politique </vt:lpstr>
      <vt:lpstr>Une des responsabilités  en termes de stratégie et d’innovation de l’agence régionale de santé </vt:lpstr>
      <vt:lpstr>Une proposition </vt:lpstr>
      <vt:lpstr>Une responsabilité professionnelle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CONCEVOIR UNE ORGANISATION OPTIMALE DU SYSTÈME DE SANTE</dc:title>
  <dc:creator>Mirella GODARD</dc:creator>
  <cp:lastModifiedBy>Windows User</cp:lastModifiedBy>
  <cp:revision>66</cp:revision>
  <dcterms:created xsi:type="dcterms:W3CDTF">2016-12-30T13:54:42Z</dcterms:created>
  <dcterms:modified xsi:type="dcterms:W3CDTF">2017-01-06T16:15:03Z</dcterms:modified>
</cp:coreProperties>
</file>